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60" r:id="rId2"/>
    <p:sldId id="256"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6" r:id="rId29"/>
    <p:sldId id="283" r:id="rId30"/>
    <p:sldId id="287" r:id="rId31"/>
    <p:sldId id="285" r:id="rId32"/>
    <p:sldId id="284" r:id="rId33"/>
    <p:sldId id="290" r:id="rId34"/>
    <p:sldId id="288" r:id="rId35"/>
    <p:sldId id="291" r:id="rId36"/>
    <p:sldId id="294" r:id="rId37"/>
    <p:sldId id="289" r:id="rId38"/>
    <p:sldId id="292" r:id="rId39"/>
    <p:sldId id="293" r:id="rId40"/>
    <p:sldId id="295" r:id="rId41"/>
    <p:sldId id="296" r:id="rId42"/>
    <p:sldId id="297" r:id="rId43"/>
    <p:sldId id="298" r:id="rId44"/>
    <p:sldId id="299" r:id="rId45"/>
    <p:sldId id="30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5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5/21/2017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5/21/2017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5/21/2017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5/21/2017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5/21/2017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5/21/2017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5/21/2017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5/21/2017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5/21/2017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5/21/2017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5/21/2017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1"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aveh.loxblog.com/post/216/%D8%A7%D9%86%D8%AF%D8%A7%D8%B2%D9%87%20%D8%A7%D8%B3%D8%AA%D8%A7%D9%86%D8%AF%D8%A7%D8%B1%D8%AF%20%D8%A7%D9%86%D9%88%D8%A7%D8%B9%20%DA%A9%D8%A7%D8%BA%D8%B0%20%20A0,%20A1,%20A2,%20A3,%20A4,%20A5%20%20%D8%AF%D8%B1%20%D8%B5%D9%86%D8%B9%D8%AA%20%DA%86%D8%A7%D9%BE%20%D8%A8%D9%87%20%D8%B4%DA%A9%D9%84%20%D8%B2%DB%8C%D8%B1%20%D9%85%DB%8C%20%D8%A8%D8%A7%D8%B4%D8%AF..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350" y="5746588"/>
            <a:ext cx="10058400" cy="629273"/>
          </a:xfrm>
        </p:spPr>
        <p:txBody>
          <a:bodyPr>
            <a:normAutofit fontScale="90000"/>
          </a:bodyPr>
          <a:lstStyle/>
          <a:p>
            <a:endParaRPr lang="fa-I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9820" y="890783"/>
            <a:ext cx="7238455" cy="4096854"/>
          </a:xfrm>
        </p:spPr>
      </p:pic>
    </p:spTree>
    <p:extLst>
      <p:ext uri="{BB962C8B-B14F-4D97-AF65-F5344CB8AC3E}">
        <p14:creationId xmlns:p14="http://schemas.microsoft.com/office/powerpoint/2010/main" val="2063314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92482" y="214604"/>
            <a:ext cx="4447530" cy="1147665"/>
          </a:xfrm>
        </p:spPr>
        <p:txBody>
          <a:bodyPr>
            <a:normAutofit/>
          </a:bodyPr>
          <a:lstStyle/>
          <a:p>
            <a:r>
              <a:rPr lang="fa-IR" sz="4000" dirty="0">
                <a:solidFill>
                  <a:srgbClr val="0070C0"/>
                </a:solidFill>
                <a:cs typeface="2  Titr" panose="00000700000000000000" pitchFamily="2" charset="-78"/>
              </a:rPr>
              <a:t> استرابوردهای تبلیغاتی</a:t>
            </a:r>
          </a:p>
        </p:txBody>
      </p:sp>
      <p:sp>
        <p:nvSpPr>
          <p:cNvPr id="3" name="Content Placeholder 2"/>
          <p:cNvSpPr>
            <a:spLocks noGrp="1"/>
          </p:cNvSpPr>
          <p:nvPr>
            <p:ph idx="1"/>
          </p:nvPr>
        </p:nvSpPr>
        <p:spPr>
          <a:xfrm>
            <a:off x="335902" y="1520890"/>
            <a:ext cx="11392677" cy="4767943"/>
          </a:xfrm>
        </p:spPr>
        <p:txBody>
          <a:bodyPr/>
          <a:lstStyle/>
          <a:p>
            <a:pPr algn="just">
              <a:lnSpc>
                <a:spcPct val="150000"/>
              </a:lnSpc>
            </a:pPr>
            <a:r>
              <a:rPr lang="fa-IR" dirty="0"/>
              <a:t> استرابورد عضو جدید در حوزه </a:t>
            </a:r>
            <a:r>
              <a:rPr lang="fa-IR" dirty="0">
                <a:cs typeface="2  Zar" panose="00000400000000000000" pitchFamily="2" charset="-78"/>
              </a:rPr>
              <a:t>رسانه محیطی می باشد که برای اولین بار در کشور در شهر تهران رونمایی شد. این سازه که نوعی استند ایستاده تبلیغاتی است به عبارتی نسل جدید سازه های بادبانی و پرتابل های ایستاده قدیمی است که از چندین سال پیش توسط شهرداری ها جهت اکران های فرهنگی و اطلاع رسانی مورد استفاده قرار می گیرد.استرابورد سازه ای است که نقایص و ایرادات نسل های قبلی خود را برطرف کرده و ایستایی خوبی در مقابل باد دارد</a:t>
            </a:r>
            <a:r>
              <a:rPr lang="fa-IR" dirty="0" smtClean="0">
                <a:cs typeface="2  Zar" panose="00000400000000000000" pitchFamily="2" charset="-78"/>
              </a:rPr>
              <a:t>.</a:t>
            </a:r>
            <a:endParaRPr lang="fa-IR" dirty="0">
              <a:cs typeface="2  Zar" panose="00000400000000000000" pitchFamily="2" charset="-78"/>
            </a:endParaRPr>
          </a:p>
          <a:p>
            <a:pPr algn="just">
              <a:lnSpc>
                <a:spcPct val="150000"/>
              </a:lnSpc>
            </a:pPr>
            <a:r>
              <a:rPr lang="fa-IR" dirty="0" smtClean="0">
                <a:cs typeface="2  Zar" panose="00000400000000000000" pitchFamily="2" charset="-78"/>
              </a:rPr>
              <a:t>ابعاد </a:t>
            </a:r>
            <a:r>
              <a:rPr lang="fa-IR" dirty="0">
                <a:cs typeface="2  Zar" panose="00000400000000000000" pitchFamily="2" charset="-78"/>
              </a:rPr>
              <a:t>اسمی این سازه ها 3 متر × 4 متر است ولی ابعاد واقعی چاپ و نصب بنر در سازه های اجرا شده در سطح شهر تهران 2.80 × 3.80 است. ارتفاع این سازه ها از زمین حدود 6 متر است</a:t>
            </a:r>
            <a:r>
              <a:rPr lang="fa-IR" dirty="0" smtClean="0">
                <a:cs typeface="2  Zar" panose="00000400000000000000" pitchFamily="2" charset="-78"/>
              </a:rPr>
              <a:t>.</a:t>
            </a:r>
          </a:p>
          <a:p>
            <a:pPr algn="just">
              <a:lnSpc>
                <a:spcPct val="150000"/>
              </a:lnSpc>
            </a:pPr>
            <a:r>
              <a:rPr lang="fa-IR" dirty="0">
                <a:cs typeface="2  Zar" panose="00000400000000000000" pitchFamily="2" charset="-78"/>
              </a:rPr>
              <a:t>استندبوردها از دو فک مجزا تشکیل شده است. با این تفاوت که هیچ یک از فک های استندبورد قابلیت جابجایی بلند در راستای سازه بصورت عمود را ندارند ولیکن فک پایین به سبب استفاده از سیستم بال اسکرو قابلیت تنظیم ارتفاع تا ۱۵سانتیمتر را دارد که این امر باعث تنظیم ابعاد بنر و رفع چروک های بوجود آمده میگردد. در کنار این مزیت فنرهای بانس فک پایین نیز نقش مهمی را ایفا میکنند.</a:t>
            </a:r>
          </a:p>
          <a:p>
            <a:pPr algn="just">
              <a:lnSpc>
                <a:spcPct val="150000"/>
              </a:lnSpc>
            </a:pPr>
            <a:endParaRPr lang="fa-IR" dirty="0">
              <a:cs typeface="2  Zar" panose="00000400000000000000" pitchFamily="2" charset="-78"/>
            </a:endParaRPr>
          </a:p>
        </p:txBody>
      </p:sp>
    </p:spTree>
    <p:extLst>
      <p:ext uri="{BB962C8B-B14F-4D97-AF65-F5344CB8AC3E}">
        <p14:creationId xmlns:p14="http://schemas.microsoft.com/office/powerpoint/2010/main" val="3926095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2727" y="363334"/>
            <a:ext cx="5091341" cy="877637"/>
          </a:xfrm>
          <a:pattFill prst="pct5">
            <a:fgClr>
              <a:schemeClr val="accent1"/>
            </a:fgClr>
            <a:bgClr>
              <a:schemeClr val="bg1"/>
            </a:bgClr>
          </a:pattFill>
        </p:spPr>
        <p:txBody>
          <a:bodyPr>
            <a:normAutofit fontScale="90000"/>
          </a:bodyPr>
          <a:lstStyle/>
          <a:p>
            <a:r>
              <a:rPr lang="fa-IR" sz="4000" dirty="0" smtClean="0">
                <a:solidFill>
                  <a:srgbClr val="00B050"/>
                </a:solidFill>
                <a:cs typeface="2  Titr" panose="00000700000000000000" pitchFamily="2" charset="-78"/>
              </a:rPr>
              <a:t>نمونه </a:t>
            </a:r>
            <a:r>
              <a:rPr lang="fa-IR" sz="4000" dirty="0">
                <a:solidFill>
                  <a:srgbClr val="00B050"/>
                </a:solidFill>
                <a:cs typeface="2  Titr" panose="00000700000000000000" pitchFamily="2" charset="-78"/>
              </a:rPr>
              <a:t>استرابوردهای تبلیغاتی</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0479" y="1518843"/>
            <a:ext cx="10266966" cy="489128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96" y="1503625"/>
            <a:ext cx="3655753" cy="48743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786" y="1503625"/>
            <a:ext cx="3861949" cy="4921723"/>
          </a:xfrm>
          <a:prstGeom prst="rect">
            <a:avLst/>
          </a:prstGeom>
        </p:spPr>
      </p:pic>
    </p:spTree>
    <p:extLst>
      <p:ext uri="{BB962C8B-B14F-4D97-AF65-F5344CB8AC3E}">
        <p14:creationId xmlns:p14="http://schemas.microsoft.com/office/powerpoint/2010/main" val="547112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3356" y="363334"/>
            <a:ext cx="5197150" cy="1017597"/>
          </a:xfrm>
        </p:spPr>
        <p:txBody>
          <a:bodyPr>
            <a:normAutofit/>
          </a:bodyPr>
          <a:lstStyle/>
          <a:p>
            <a:r>
              <a:rPr lang="fa-IR" sz="4000" dirty="0">
                <a:solidFill>
                  <a:srgbClr val="0070C0"/>
                </a:solidFill>
                <a:cs typeface="2  Titr" panose="00000700000000000000" pitchFamily="2" charset="-78"/>
              </a:rPr>
              <a:t> تلویزیون های بزرگ شهری</a:t>
            </a:r>
          </a:p>
        </p:txBody>
      </p:sp>
      <p:sp>
        <p:nvSpPr>
          <p:cNvPr id="3" name="Content Placeholder 2"/>
          <p:cNvSpPr>
            <a:spLocks noGrp="1"/>
          </p:cNvSpPr>
          <p:nvPr>
            <p:ph idx="1"/>
          </p:nvPr>
        </p:nvSpPr>
        <p:spPr>
          <a:xfrm>
            <a:off x="494522" y="1679510"/>
            <a:ext cx="11150082" cy="4870580"/>
          </a:xfrm>
        </p:spPr>
        <p:txBody>
          <a:bodyPr/>
          <a:lstStyle/>
          <a:p>
            <a:pPr algn="just">
              <a:lnSpc>
                <a:spcPct val="150000"/>
              </a:lnSpc>
            </a:pPr>
            <a:r>
              <a:rPr lang="fa-IR" dirty="0">
                <a:cs typeface="2  Zar" panose="00000400000000000000" pitchFamily="2" charset="-78"/>
              </a:rPr>
              <a:t>تلویزیون شهری یک نمایشگر هوشمند بزرگ می باشد که از دیود های نورانی </a:t>
            </a:r>
            <a:r>
              <a:rPr lang="en-US" dirty="0" smtClean="0">
                <a:cs typeface="2  Zar" panose="00000400000000000000" pitchFamily="2" charset="-78"/>
              </a:rPr>
              <a:t>( L E D ) </a:t>
            </a:r>
            <a:r>
              <a:rPr lang="fa-IR" dirty="0">
                <a:cs typeface="2  Zar" panose="00000400000000000000" pitchFamily="2" charset="-78"/>
              </a:rPr>
              <a:t>تشکیل شده است . تلویزیون شهری هوشمند بیشتر در فضای بیرون از سالن استفاده می شود . کاربرد تلویزیون های شهری در میادین شهر و مجتمع های تجاری شهری , سردر سازمانهای دولتی ,خصوصی , پارک ها , دانشگاه ها و غیره می باشد . یک تلویزیون شهری باید چند آیتم مهم و اصلی را دارا باشد اول : ضد آب باشد جهت آب باران یا شستشوی دوره ای </a:t>
            </a:r>
            <a:r>
              <a:rPr lang="fa-IR" dirty="0" smtClean="0">
                <a:cs typeface="2  Zar" panose="00000400000000000000" pitchFamily="2" charset="-78"/>
              </a:rPr>
              <a:t>تلویزیون  </a:t>
            </a:r>
            <a:r>
              <a:rPr lang="fa-IR" dirty="0">
                <a:cs typeface="2  Zar" panose="00000400000000000000" pitchFamily="2" charset="-78"/>
              </a:rPr>
              <a:t>دوم:ضد ضربه باشد جهت برخورد اجسام در مکان های مختلف شهر </a:t>
            </a:r>
            <a:r>
              <a:rPr lang="fa-IR" dirty="0" smtClean="0">
                <a:cs typeface="2  Zar" panose="00000400000000000000" pitchFamily="2" charset="-78"/>
              </a:rPr>
              <a:t> سوم:در </a:t>
            </a:r>
            <a:r>
              <a:rPr lang="fa-IR" dirty="0">
                <a:cs typeface="2  Zar" panose="00000400000000000000" pitchFamily="2" charset="-78"/>
              </a:rPr>
              <a:t>نور مستقیم آفتاب به خوبی قابل دید باشد چهارم :به آسانی بتوان هر آنچه که نیاز است بر روی آن نمایش داد پنجم :ورودی های تلویزیون شهر باید دارای پورت های اچ دی ام ای و یو اس بی و ویدیو  باشد که بتواند نمایش زنده را به خوبی و بدون مکث انجام دهد ششم : قطعات اولیه با کیفیت بالا از برند های دارای استاندارد و معروف دنیا باشد هفتم:خدمات پس از فروش فوری و بدون قید و شرط را داشته باشد هشتم : به دلیل هزینه اولیه بالا فروشنده باید روش های متنوع فروش را داشته باشد هشتم: سرویس های دوره ای یکی از بهترین روش ها جهت جلوگیری از خرابی های تلویزیون های شهری می باشد نهم : دارای فونداسیون و پایه با تایید سازمان نظام مهندسی باشد دهم : باید دارای طرح زیبا و جذاب نمای کامپوزیت باشد .</a:t>
            </a:r>
          </a:p>
        </p:txBody>
      </p:sp>
    </p:spTree>
    <p:extLst>
      <p:ext uri="{BB962C8B-B14F-4D97-AF65-F5344CB8AC3E}">
        <p14:creationId xmlns:p14="http://schemas.microsoft.com/office/powerpoint/2010/main" val="25092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4735" y="186053"/>
            <a:ext cx="5035357" cy="1101571"/>
          </a:xfrm>
        </p:spPr>
        <p:txBody>
          <a:bodyPr>
            <a:normAutofit/>
          </a:bodyPr>
          <a:lstStyle/>
          <a:p>
            <a:r>
              <a:rPr lang="fa-IR" sz="4000" dirty="0">
                <a:solidFill>
                  <a:srgbClr val="00B050"/>
                </a:solidFill>
                <a:cs typeface="2  Titr" panose="00000700000000000000" pitchFamily="2" charset="-78"/>
              </a:rPr>
              <a:t> تلویزیون های بزرگ شهری</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8938" y="4210846"/>
            <a:ext cx="3267641" cy="245816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20" y="4210846"/>
            <a:ext cx="3202966" cy="24022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812" y="4210846"/>
            <a:ext cx="3256384" cy="24422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824" y="1211268"/>
            <a:ext cx="5054897" cy="28444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792" y="736838"/>
            <a:ext cx="5898009" cy="3318880"/>
          </a:xfrm>
          <a:prstGeom prst="rect">
            <a:avLst/>
          </a:prstGeom>
        </p:spPr>
      </p:pic>
    </p:spTree>
    <p:extLst>
      <p:ext uri="{BB962C8B-B14F-4D97-AF65-F5344CB8AC3E}">
        <p14:creationId xmlns:p14="http://schemas.microsoft.com/office/powerpoint/2010/main" val="97217764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9142" y="354003"/>
            <a:ext cx="8957388" cy="998935"/>
          </a:xfrm>
          <a:noFill/>
        </p:spPr>
        <p:txBody>
          <a:bodyPr>
            <a:normAutofit/>
          </a:bodyPr>
          <a:lstStyle/>
          <a:p>
            <a:r>
              <a:rPr lang="fa-IR" sz="4000" dirty="0">
                <a:solidFill>
                  <a:srgbClr val="0070C0"/>
                </a:solidFill>
                <a:cs typeface="2  Titr" panose="00000700000000000000" pitchFamily="2" charset="-78"/>
              </a:rPr>
              <a:t> تبلیغات بر روی بدنه تاکسی و اتوبوس های شهری</a:t>
            </a:r>
          </a:p>
        </p:txBody>
      </p:sp>
      <p:sp>
        <p:nvSpPr>
          <p:cNvPr id="3" name="Content Placeholder 2"/>
          <p:cNvSpPr>
            <a:spLocks noGrp="1"/>
          </p:cNvSpPr>
          <p:nvPr>
            <p:ph idx="1"/>
          </p:nvPr>
        </p:nvSpPr>
        <p:spPr>
          <a:xfrm>
            <a:off x="419878" y="1446245"/>
            <a:ext cx="11476652" cy="5159828"/>
          </a:xfrm>
        </p:spPr>
        <p:txBody>
          <a:bodyPr/>
          <a:lstStyle/>
          <a:p>
            <a:pPr>
              <a:lnSpc>
                <a:spcPct val="150000"/>
              </a:lnSpc>
            </a:pPr>
            <a:r>
              <a:rPr lang="fa-IR" dirty="0">
                <a:cs typeface="2  Zar" panose="00000400000000000000" pitchFamily="2" charset="-78"/>
              </a:rPr>
              <a:t>اتوبوس ها به لحاظ </a:t>
            </a:r>
            <a:r>
              <a:rPr lang="fa-IR" sz="2400" dirty="0">
                <a:cs typeface="2  Zar" panose="00000400000000000000" pitchFamily="2" charset="-78"/>
              </a:rPr>
              <a:t>اینکه دائما در همه جای شهر تردد دارند و یکی از رایج ترین وسایل حمل و نقل عمومی محسوب می شوند، به همین سبب تبلیغات بر روی بدنه ی اتوبوس می تواند چشم گیر تر از یک بیلبورد معمولی می باشد و پیوسته در نقاط مختلف شهر دیده می شود از این جهت این نوع تبلیغات را به نوعی بیلبورد های متحرک می نامند</a:t>
            </a:r>
            <a:r>
              <a:rPr lang="fa-IR" sz="2400" dirty="0" smtClean="0">
                <a:cs typeface="2  Zar" panose="00000400000000000000" pitchFamily="2" charset="-78"/>
              </a:rPr>
              <a:t>.</a:t>
            </a:r>
            <a:endParaRPr lang="fa-IR" sz="2400" dirty="0">
              <a:cs typeface="2  Zar" panose="00000400000000000000" pitchFamily="2" charset="-78"/>
            </a:endParaRPr>
          </a:p>
          <a:p>
            <a:pPr>
              <a:lnSpc>
                <a:spcPct val="150000"/>
              </a:lnSpc>
            </a:pPr>
            <a:r>
              <a:rPr lang="fa-IR" sz="2400" dirty="0">
                <a:cs typeface="2  Zar" panose="00000400000000000000" pitchFamily="2" charset="-78"/>
              </a:rPr>
              <a:t>این نوع تبلیغات به دلیل هزینه پایین نسبت به سایر تبلیغات و تاثیرگذاری بالا، همچنین به دلیل نزدیکی زیاد تبلیغات به مخاطب از لحاظ ارتفاع اتوبوس این نوع تبلیغات را از جمله محبوبترینها در میان صاحبان برندها و محصولات قرار داده است</a:t>
            </a:r>
            <a:r>
              <a:rPr lang="fa-IR" sz="2400" dirty="0" smtClean="0">
                <a:cs typeface="2  Zar" panose="00000400000000000000" pitchFamily="2" charset="-78"/>
              </a:rPr>
              <a:t>.</a:t>
            </a:r>
          </a:p>
          <a:p>
            <a:pPr>
              <a:lnSpc>
                <a:spcPct val="150000"/>
              </a:lnSpc>
            </a:pPr>
            <a:r>
              <a:rPr lang="fa-IR" sz="2400" dirty="0">
                <a:cs typeface="2  Zar" panose="00000400000000000000" pitchFamily="2" charset="-78"/>
              </a:rPr>
              <a:t>تبلیغات بر روی بدنه ی اتوبوس های شهری یکی از جذاب ترین نوع تبلیغات محیطی است و چیزی که طی چند سال گذشته شاهد بوده ایم </a:t>
            </a:r>
            <a:endParaRPr lang="fa-IR" sz="2400" dirty="0" smtClean="0">
              <a:cs typeface="2  Zar" panose="00000400000000000000" pitchFamily="2" charset="-78"/>
            </a:endParaRPr>
          </a:p>
          <a:p>
            <a:pPr>
              <a:lnSpc>
                <a:spcPct val="150000"/>
              </a:lnSpc>
            </a:pPr>
            <a:endParaRPr lang="fa-IR" sz="2400" dirty="0">
              <a:cs typeface="2  Zar" panose="00000400000000000000" pitchFamily="2" charset="-78"/>
            </a:endParaRPr>
          </a:p>
          <a:p>
            <a:pPr marL="0" indent="0">
              <a:lnSpc>
                <a:spcPct val="150000"/>
              </a:lnSpc>
              <a:buNone/>
            </a:pPr>
            <a:endParaRPr lang="fa-IR" sz="2400" dirty="0">
              <a:cs typeface="2  Zar" panose="00000400000000000000" pitchFamily="2" charset="-78"/>
            </a:endParaRPr>
          </a:p>
        </p:txBody>
      </p:sp>
    </p:spTree>
    <p:extLst>
      <p:ext uri="{BB962C8B-B14F-4D97-AF65-F5344CB8AC3E}">
        <p14:creationId xmlns:p14="http://schemas.microsoft.com/office/powerpoint/2010/main" val="193695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1289" y="279360"/>
            <a:ext cx="7125415" cy="970942"/>
          </a:xfrm>
          <a:pattFill prst="pct5">
            <a:fgClr>
              <a:schemeClr val="accent1"/>
            </a:fgClr>
            <a:bgClr>
              <a:schemeClr val="bg1"/>
            </a:bgClr>
          </a:pattFill>
        </p:spPr>
        <p:txBody>
          <a:bodyPr>
            <a:normAutofit/>
          </a:bodyPr>
          <a:lstStyle/>
          <a:p>
            <a:r>
              <a:rPr lang="fa-IR" sz="4000" dirty="0">
                <a:solidFill>
                  <a:srgbClr val="00B050"/>
                </a:solidFill>
                <a:cs typeface="2  Titr" panose="00000700000000000000" pitchFamily="2" charset="-78"/>
              </a:rPr>
              <a:t> </a:t>
            </a:r>
            <a:r>
              <a:rPr lang="fa-IR" sz="4000" dirty="0" smtClean="0">
                <a:solidFill>
                  <a:srgbClr val="00B050"/>
                </a:solidFill>
                <a:cs typeface="2  Titr" panose="00000700000000000000" pitchFamily="2" charset="-78"/>
              </a:rPr>
              <a:t> نمونه تبلیغات </a:t>
            </a:r>
            <a:r>
              <a:rPr lang="fa-IR" sz="4000" dirty="0">
                <a:solidFill>
                  <a:srgbClr val="00B050"/>
                </a:solidFill>
                <a:cs typeface="2  Titr" panose="00000700000000000000" pitchFamily="2" charset="-78"/>
              </a:rPr>
              <a:t>بر </a:t>
            </a:r>
            <a:r>
              <a:rPr lang="fa-IR" sz="4000" dirty="0" smtClean="0">
                <a:solidFill>
                  <a:srgbClr val="00B050"/>
                </a:solidFill>
                <a:cs typeface="2  Titr" panose="00000700000000000000" pitchFamily="2" charset="-78"/>
              </a:rPr>
              <a:t>روی تاکسی </a:t>
            </a:r>
            <a:r>
              <a:rPr lang="fa-IR" sz="4000" dirty="0">
                <a:solidFill>
                  <a:srgbClr val="00B050"/>
                </a:solidFill>
                <a:cs typeface="2  Titr" panose="00000700000000000000" pitchFamily="2" charset="-78"/>
              </a:rPr>
              <a:t>و </a:t>
            </a:r>
            <a:r>
              <a:rPr lang="fa-IR" sz="4000" dirty="0" smtClean="0">
                <a:solidFill>
                  <a:srgbClr val="00B050"/>
                </a:solidFill>
                <a:cs typeface="2  Titr" panose="00000700000000000000" pitchFamily="2" charset="-78"/>
              </a:rPr>
              <a:t>اتوبوس</a:t>
            </a:r>
            <a:endParaRPr lang="fa-IR" sz="4000" dirty="0">
              <a:solidFill>
                <a:srgbClr val="00B050"/>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478" y="3925337"/>
            <a:ext cx="3566565" cy="26755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09" y="1824599"/>
            <a:ext cx="2965704" cy="18745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542" y="1481124"/>
            <a:ext cx="2306160" cy="15405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064" y="3228072"/>
            <a:ext cx="4190045" cy="279246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5091" y="1481124"/>
            <a:ext cx="5621613" cy="421621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015" y="161823"/>
            <a:ext cx="2485675" cy="186425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9494" y="161823"/>
            <a:ext cx="2392369" cy="1794277"/>
          </a:xfrm>
          <a:prstGeom prst="rect">
            <a:avLst/>
          </a:prstGeom>
        </p:spPr>
      </p:pic>
    </p:spTree>
    <p:extLst>
      <p:ext uri="{BB962C8B-B14F-4D97-AF65-F5344CB8AC3E}">
        <p14:creationId xmlns:p14="http://schemas.microsoft.com/office/powerpoint/2010/main" val="27134276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9404" y="354003"/>
            <a:ext cx="7256044" cy="1054919"/>
          </a:xfrm>
        </p:spPr>
        <p:txBody>
          <a:bodyPr>
            <a:normAutofit/>
          </a:bodyPr>
          <a:lstStyle/>
          <a:p>
            <a:r>
              <a:rPr lang="fa-IR" sz="4000" dirty="0">
                <a:solidFill>
                  <a:srgbClr val="0070C0"/>
                </a:solidFill>
                <a:cs typeface="2  Titr" panose="00000700000000000000" pitchFamily="2" charset="-78"/>
              </a:rPr>
              <a:t> تبلیغات بر روی بدنه </a:t>
            </a:r>
            <a:r>
              <a:rPr lang="fa-IR" sz="4000" dirty="0" smtClean="0">
                <a:solidFill>
                  <a:srgbClr val="0070C0"/>
                </a:solidFill>
                <a:cs typeface="2  Titr" panose="00000700000000000000" pitchFamily="2" charset="-78"/>
              </a:rPr>
              <a:t> پل های </a:t>
            </a:r>
            <a:r>
              <a:rPr lang="fa-IR" sz="4000" dirty="0">
                <a:solidFill>
                  <a:srgbClr val="0070C0"/>
                </a:solidFill>
                <a:cs typeface="2  Titr" panose="00000700000000000000" pitchFamily="2" charset="-78"/>
              </a:rPr>
              <a:t>عابر پیاده</a:t>
            </a:r>
          </a:p>
        </p:txBody>
      </p:sp>
      <p:sp>
        <p:nvSpPr>
          <p:cNvPr id="3" name="Content Placeholder 2"/>
          <p:cNvSpPr>
            <a:spLocks noGrp="1"/>
          </p:cNvSpPr>
          <p:nvPr>
            <p:ph idx="1"/>
          </p:nvPr>
        </p:nvSpPr>
        <p:spPr>
          <a:xfrm>
            <a:off x="821094" y="1698171"/>
            <a:ext cx="10764354" cy="4898572"/>
          </a:xfrm>
        </p:spPr>
        <p:txBody>
          <a:bodyPr>
            <a:normAutofit/>
          </a:bodyPr>
          <a:lstStyle/>
          <a:p>
            <a:pPr algn="just">
              <a:lnSpc>
                <a:spcPct val="150000"/>
              </a:lnSpc>
            </a:pPr>
            <a:r>
              <a:rPr lang="fa-IR" dirty="0">
                <a:cs typeface="2  Zar" panose="00000400000000000000" pitchFamily="2" charset="-78"/>
              </a:rPr>
              <a:t>تبلیغات بر روی پل های هوایی و پل عابر پیاده در هر شهری توسط شهرداری آن شهر انجام می شود و دلیل برعهده گرفتن پذیرش و بهره‌ برداری از تبلیغات در سطح شهر و پل‌های هوایی بتواند موجبات درآمدزایی بیشتر و تامین اعتبارات مورد نیاز شهرداری را فراهم آورد.</a:t>
            </a:r>
          </a:p>
          <a:p>
            <a:pPr algn="just">
              <a:lnSpc>
                <a:spcPct val="150000"/>
              </a:lnSpc>
            </a:pPr>
            <a:r>
              <a:rPr lang="fa-IR" dirty="0">
                <a:cs typeface="2  Zar" panose="00000400000000000000" pitchFamily="2" charset="-78"/>
              </a:rPr>
              <a:t>پل های هوایی و پل های عابر پیاده به دلیل اینکه درمعابر اصلی شهر و مکان های پرتردد نصب می گردد و توسط افراد مختلفی در سطح شهر دیده می شود ،اجاره بیلبورد و انجام تبلیغات محیطی تاُثیر به سزای در فروش کالا یا محصولات صاحب آگهی خواهد داشت</a:t>
            </a:r>
            <a:r>
              <a:rPr lang="fa-IR" dirty="0" smtClean="0">
                <a:cs typeface="2  Zar" panose="00000400000000000000" pitchFamily="2" charset="-78"/>
              </a:rPr>
              <a:t>.</a:t>
            </a:r>
          </a:p>
          <a:p>
            <a:pPr algn="just">
              <a:lnSpc>
                <a:spcPct val="150000"/>
              </a:lnSpc>
            </a:pPr>
            <a:r>
              <a:rPr lang="fa-IR" dirty="0">
                <a:cs typeface="2  Zar" panose="00000400000000000000" pitchFamily="2" charset="-78"/>
              </a:rPr>
              <a:t>پل های عابر پیاده عمومآ در مکان های پررفت وآمد وشلوغ درسطح شهر قرار گرفته اند وحال استفاده از این پل ها به عنوان یکی از بهترین نقاط برای تبلیغات محیطی محسوب می شودو می تواند تاثیر به سزای در رابطه با تبلیغات محیطی درمخاطب ایجاد می کند.وتبلیغات بر روی پل های عابر پیاده مستلزم طراحی درست و درنظر گرفتن تمامی مسائل از قبیل روشنایی و محل قرار گیری تابلو، نوع تبلیغات و…است.</a:t>
            </a:r>
          </a:p>
        </p:txBody>
      </p:sp>
    </p:spTree>
    <p:extLst>
      <p:ext uri="{BB962C8B-B14F-4D97-AF65-F5344CB8AC3E}">
        <p14:creationId xmlns:p14="http://schemas.microsoft.com/office/powerpoint/2010/main" val="400778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394" y="326012"/>
            <a:ext cx="7651103" cy="1129564"/>
          </a:xfrm>
          <a:pattFill prst="pct5">
            <a:fgClr>
              <a:schemeClr val="accent1"/>
            </a:fgClr>
            <a:bgClr>
              <a:schemeClr val="bg1"/>
            </a:bgClr>
          </a:pattFill>
        </p:spPr>
        <p:txBody>
          <a:bodyPr>
            <a:normAutofit/>
          </a:bodyPr>
          <a:lstStyle/>
          <a:p>
            <a:r>
              <a:rPr lang="fa-IR" sz="4000" dirty="0">
                <a:solidFill>
                  <a:srgbClr val="00B050"/>
                </a:solidFill>
                <a:cs typeface="2  Titr" panose="00000700000000000000" pitchFamily="2" charset="-78"/>
              </a:rPr>
              <a:t> تبلیغات بر روی بدنه  پل های عابر پیاده</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326" y="2073656"/>
            <a:ext cx="3910466" cy="29328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209" y="1545247"/>
            <a:ext cx="2920481" cy="29204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45" y="172615"/>
            <a:ext cx="4072297" cy="229066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592" y="3642030"/>
            <a:ext cx="2920481" cy="29204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285" y="3917970"/>
            <a:ext cx="4357482" cy="261448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980" y="1545247"/>
            <a:ext cx="3359020" cy="3359020"/>
          </a:xfrm>
          <a:prstGeom prst="rect">
            <a:avLst/>
          </a:prstGeom>
        </p:spPr>
      </p:pic>
    </p:spTree>
    <p:extLst>
      <p:ext uri="{BB962C8B-B14F-4D97-AF65-F5344CB8AC3E}">
        <p14:creationId xmlns:p14="http://schemas.microsoft.com/office/powerpoint/2010/main" val="424050045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78286" y="372665"/>
            <a:ext cx="5903103" cy="1026927"/>
          </a:xfrm>
        </p:spPr>
        <p:txBody>
          <a:bodyPr>
            <a:normAutofit/>
          </a:bodyPr>
          <a:lstStyle/>
          <a:p>
            <a:r>
              <a:rPr lang="fa-IR" sz="4000" dirty="0">
                <a:solidFill>
                  <a:srgbClr val="0070C0"/>
                </a:solidFill>
                <a:cs typeface="2  Titr" panose="00000700000000000000" pitchFamily="2" charset="-78"/>
              </a:rPr>
              <a:t> دیواری نویسی و نقاشی دیواری</a:t>
            </a:r>
          </a:p>
        </p:txBody>
      </p:sp>
      <p:sp>
        <p:nvSpPr>
          <p:cNvPr id="3" name="Content Placeholder 2"/>
          <p:cNvSpPr>
            <a:spLocks noGrp="1"/>
          </p:cNvSpPr>
          <p:nvPr>
            <p:ph idx="1"/>
          </p:nvPr>
        </p:nvSpPr>
        <p:spPr/>
        <p:txBody>
          <a:bodyPr>
            <a:normAutofit/>
          </a:bodyPr>
          <a:lstStyle/>
          <a:p>
            <a:pPr>
              <a:lnSpc>
                <a:spcPct val="200000"/>
              </a:lnSpc>
            </a:pPr>
            <a:r>
              <a:rPr lang="fa-IR" dirty="0">
                <a:cs typeface="2  Zar" panose="00000400000000000000" pitchFamily="2" charset="-78"/>
              </a:rPr>
              <a:t> در حالی که سال هاست بسیاری از کلانشهرهای دنیا از نقاشی های دیواری برای بهبود سیما و منظر شهری بهره برده اند و حتی در شهرهایی مانند لندن، پاریس و رم، نقاشی دیواری به یکی از جاذبه های مهم توریستی تبدیل شده است، بحث نقاشی دیواری دیر به فضای شهری ما راه یافت و تاثیر آن بر رفع آلودگی های بصری و زیبایی شهر جدی گرفته نشد، اما در روزهای اخیر زیباسازی با درک اهمیت نقاشی های دیواری بر بهبود سیما و منظر شهری، اجرای آن در سطح خیابان های شهر را بعنوان یکی از طرح های اولویت دار به طور جدی در دستور کار قرار گرفته است .</a:t>
            </a:r>
          </a:p>
        </p:txBody>
      </p:sp>
    </p:spTree>
    <p:extLst>
      <p:ext uri="{BB962C8B-B14F-4D97-AF65-F5344CB8AC3E}">
        <p14:creationId xmlns:p14="http://schemas.microsoft.com/office/powerpoint/2010/main" val="262678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3137" y="484632"/>
            <a:ext cx="8478981" cy="1156599"/>
          </a:xfrm>
          <a:pattFill prst="pct5">
            <a:fgClr>
              <a:srgbClr val="FF0000"/>
            </a:fgClr>
            <a:bgClr>
              <a:schemeClr val="bg1"/>
            </a:bgClr>
          </a:pattFill>
        </p:spPr>
        <p:txBody>
          <a:bodyPr>
            <a:normAutofit/>
          </a:bodyPr>
          <a:lstStyle/>
          <a:p>
            <a:r>
              <a:rPr lang="fa-IR" sz="4000" dirty="0">
                <a:solidFill>
                  <a:srgbClr val="00B050"/>
                </a:solidFill>
                <a:cs typeface="2  Titr" panose="00000700000000000000" pitchFamily="2" charset="-78"/>
              </a:rPr>
              <a:t> </a:t>
            </a:r>
            <a:r>
              <a:rPr lang="fa-IR" sz="4000" dirty="0" smtClean="0">
                <a:solidFill>
                  <a:srgbClr val="00B050"/>
                </a:solidFill>
                <a:cs typeface="2  Titr" panose="00000700000000000000" pitchFamily="2" charset="-78"/>
              </a:rPr>
              <a:t> نمونه هایی از دیواری </a:t>
            </a:r>
            <a:r>
              <a:rPr lang="fa-IR" sz="4000" dirty="0">
                <a:solidFill>
                  <a:srgbClr val="00B050"/>
                </a:solidFill>
                <a:cs typeface="2  Titr" panose="00000700000000000000" pitchFamily="2" charset="-78"/>
              </a:rPr>
              <a:t>نویسی و نقاشی دیواری</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2497" y="1757114"/>
            <a:ext cx="3038475" cy="4051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25" y="1757114"/>
            <a:ext cx="2990894" cy="37386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65" y="1570936"/>
            <a:ext cx="4206458" cy="311212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722" y="4380214"/>
            <a:ext cx="3378144" cy="22498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381" y="4328970"/>
            <a:ext cx="3509032" cy="233352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723" y="4316888"/>
            <a:ext cx="3536526" cy="2357684"/>
          </a:xfrm>
          <a:prstGeom prst="rect">
            <a:avLst/>
          </a:prstGeom>
        </p:spPr>
      </p:pic>
    </p:spTree>
    <p:extLst>
      <p:ext uri="{BB962C8B-B14F-4D97-AF65-F5344CB8AC3E}">
        <p14:creationId xmlns:p14="http://schemas.microsoft.com/office/powerpoint/2010/main" val="84922441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9789" y="1421476"/>
            <a:ext cx="10299468" cy="3046555"/>
          </a:xfrm>
        </p:spPr>
        <p:txBody>
          <a:bodyPr/>
          <a:lstStyle/>
          <a:p>
            <a:r>
              <a:rPr lang="fa-IR" sz="8800" dirty="0">
                <a:solidFill>
                  <a:schemeClr val="accent2">
                    <a:lumMod val="75000"/>
                  </a:schemeClr>
                </a:solidFill>
                <a:cs typeface="2  Titr" panose="00000700000000000000" pitchFamily="2" charset="-78"/>
              </a:rPr>
              <a:t>آشنایی با </a:t>
            </a:r>
            <a:r>
              <a:rPr lang="fa-IR" sz="8800" dirty="0" smtClean="0">
                <a:solidFill>
                  <a:schemeClr val="accent2">
                    <a:lumMod val="75000"/>
                  </a:schemeClr>
                </a:solidFill>
                <a:cs typeface="2  Titr" panose="00000700000000000000" pitchFamily="2" charset="-78"/>
              </a:rPr>
              <a:t>انواع </a:t>
            </a:r>
            <a:r>
              <a:rPr lang="fa-IR" sz="8800" dirty="0">
                <a:solidFill>
                  <a:schemeClr val="accent2">
                    <a:lumMod val="75000"/>
                  </a:schemeClr>
                </a:solidFill>
                <a:cs typeface="2  Titr" panose="00000700000000000000" pitchFamily="2" charset="-78"/>
              </a:rPr>
              <a:t>تبلیغات</a:t>
            </a:r>
          </a:p>
        </p:txBody>
      </p:sp>
      <p:sp>
        <p:nvSpPr>
          <p:cNvPr id="3" name="Subtitle 2"/>
          <p:cNvSpPr>
            <a:spLocks noGrp="1"/>
          </p:cNvSpPr>
          <p:nvPr>
            <p:ph type="subTitle" idx="1"/>
          </p:nvPr>
        </p:nvSpPr>
        <p:spPr>
          <a:xfrm>
            <a:off x="1429789" y="4838007"/>
            <a:ext cx="7891272" cy="1069848"/>
          </a:xfrm>
        </p:spPr>
        <p:txBody>
          <a:bodyPr>
            <a:noAutofit/>
          </a:bodyPr>
          <a:lstStyle/>
          <a:p>
            <a:r>
              <a:rPr lang="fa-IR" sz="6600" dirty="0">
                <a:solidFill>
                  <a:schemeClr val="bg2">
                    <a:lumMod val="50000"/>
                  </a:schemeClr>
                </a:solidFill>
                <a:cs typeface="2  Titr" panose="00000700000000000000" pitchFamily="2" charset="-78"/>
              </a:rPr>
              <a:t> </a:t>
            </a:r>
            <a:r>
              <a:rPr lang="fa-IR" sz="6600" dirty="0" smtClean="0">
                <a:solidFill>
                  <a:schemeClr val="bg2">
                    <a:lumMod val="50000"/>
                  </a:schemeClr>
                </a:solidFill>
                <a:cs typeface="2  Titr" panose="00000700000000000000" pitchFamily="2" charset="-78"/>
              </a:rPr>
              <a:t> وتاریخچه </a:t>
            </a:r>
            <a:r>
              <a:rPr lang="fa-IR" sz="6600" dirty="0">
                <a:solidFill>
                  <a:schemeClr val="bg2">
                    <a:lumMod val="50000"/>
                  </a:schemeClr>
                </a:solidFill>
                <a:cs typeface="2  Titr" panose="00000700000000000000" pitchFamily="2" charset="-78"/>
              </a:rPr>
              <a:t>کاغذ وچاپ </a:t>
            </a:r>
          </a:p>
        </p:txBody>
      </p:sp>
    </p:spTree>
    <p:extLst>
      <p:ext uri="{BB962C8B-B14F-4D97-AF65-F5344CB8AC3E}">
        <p14:creationId xmlns:p14="http://schemas.microsoft.com/office/powerpoint/2010/main" val="1136169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92081" y="540615"/>
            <a:ext cx="7256043" cy="1194878"/>
          </a:xfrm>
        </p:spPr>
        <p:txBody>
          <a:bodyPr>
            <a:normAutofit/>
          </a:bodyPr>
          <a:lstStyle/>
          <a:p>
            <a:r>
              <a:rPr lang="fa-IR" sz="4000" dirty="0">
                <a:solidFill>
                  <a:srgbClr val="0070C0"/>
                </a:solidFill>
                <a:cs typeface="2  Titr" panose="00000700000000000000" pitchFamily="2" charset="-78"/>
              </a:rPr>
              <a:t> دستگیره های تبلیغاتی در مترو واتوبوس </a:t>
            </a:r>
          </a:p>
        </p:txBody>
      </p:sp>
      <p:sp>
        <p:nvSpPr>
          <p:cNvPr id="3" name="Content Placeholder 2"/>
          <p:cNvSpPr>
            <a:spLocks noGrp="1"/>
          </p:cNvSpPr>
          <p:nvPr>
            <p:ph idx="1"/>
          </p:nvPr>
        </p:nvSpPr>
        <p:spPr>
          <a:xfrm>
            <a:off x="895739" y="2121408"/>
            <a:ext cx="10571583" cy="3999474"/>
          </a:xfrm>
        </p:spPr>
        <p:txBody>
          <a:bodyPr/>
          <a:lstStyle/>
          <a:p>
            <a:pPr algn="just">
              <a:lnSpc>
                <a:spcPct val="150000"/>
              </a:lnSpc>
            </a:pPr>
            <a:r>
              <a:rPr lang="fa-IR" dirty="0">
                <a:cs typeface="2  Zar" panose="00000400000000000000" pitchFamily="2" charset="-78"/>
              </a:rPr>
              <a:t> معرفی دستگیره های تبلیغاتی معرفی دستگیره تبلیغاتی یکـی ديگر از ابزارهــای موثر و مقــــــرون به صرفــه در عرصــه تبلیغات دستگيره هاي داخل اتوبوس ها و واگن های مترو می باشــند كه داراي چندين مزیت هستند اين رســـانه متحـــرك بوده و گردش آگهـــي در مسير هاي مختلف داخـــل شهر را ممكن مي سازد كه فرصت و زمان كافي را در طول مسيــر براي ديده شدن و ماندگاري در ذهن مخاطب را ايجاد مي كند. دستگیره های تبلیغاتی در اتوبوس و مترو موثرترین رسانه ارتباطی و</a:t>
            </a:r>
            <a:r>
              <a:rPr lang="fa-IR" dirty="0" smtClean="0">
                <a:cs typeface="2  Zar" panose="00000400000000000000" pitchFamily="2" charset="-78"/>
              </a:rPr>
              <a:t>حیرت </a:t>
            </a:r>
            <a:r>
              <a:rPr lang="fa-IR" dirty="0">
                <a:cs typeface="2  Zar" panose="00000400000000000000" pitchFamily="2" charset="-78"/>
              </a:rPr>
              <a:t>آور بیش از 73 % می باشد . رسانه ای تعاملی که توجه مخاطب را در زمان انتظار رسیدن به مقصد به خوبی به خود جلب می نماید . در دست گرفتن و لمس تبلیغ و مشاهده چندین باره آن و استفاده از دستگیره بعنوان ابزار محافظت از مخاطب در زمان حرکت وسیله نقلیه و ایجاد ارتباط در ضمیر ناخودآگاه افراد بین تبلیغ و محافظت و </a:t>
            </a:r>
            <a:r>
              <a:rPr lang="fa-IR" dirty="0" smtClean="0">
                <a:cs typeface="2  Zar" panose="00000400000000000000" pitchFamily="2" charset="-78"/>
              </a:rPr>
              <a:t>امنیت</a:t>
            </a:r>
            <a:endParaRPr lang="fa-IR" dirty="0">
              <a:cs typeface="2  Zar" panose="00000400000000000000" pitchFamily="2" charset="-78"/>
            </a:endParaRPr>
          </a:p>
        </p:txBody>
      </p:sp>
    </p:spTree>
    <p:extLst>
      <p:ext uri="{BB962C8B-B14F-4D97-AF65-F5344CB8AC3E}">
        <p14:creationId xmlns:p14="http://schemas.microsoft.com/office/powerpoint/2010/main" val="2281213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6114" y="422647"/>
            <a:ext cx="5492558" cy="920962"/>
          </a:xfrm>
          <a:pattFill prst="pct5">
            <a:fgClr>
              <a:schemeClr val="accent1"/>
            </a:fgClr>
            <a:bgClr>
              <a:schemeClr val="bg1"/>
            </a:bgClr>
          </a:pattFill>
        </p:spPr>
        <p:txBody>
          <a:bodyPr>
            <a:normAutofit/>
          </a:bodyPr>
          <a:lstStyle/>
          <a:p>
            <a:r>
              <a:rPr lang="fa-IR" sz="4000" dirty="0">
                <a:solidFill>
                  <a:srgbClr val="00B050"/>
                </a:solidFill>
                <a:cs typeface="2  Titr" panose="00000700000000000000" pitchFamily="2" charset="-78"/>
              </a:rPr>
              <a:t> </a:t>
            </a:r>
            <a:r>
              <a:rPr lang="fa-IR" sz="4000" dirty="0" smtClean="0">
                <a:solidFill>
                  <a:srgbClr val="00B050"/>
                </a:solidFill>
                <a:cs typeface="2  Titr" panose="00000700000000000000" pitchFamily="2" charset="-78"/>
              </a:rPr>
              <a:t> نمونه دستگیره </a:t>
            </a:r>
            <a:r>
              <a:rPr lang="fa-IR" sz="4000" dirty="0">
                <a:solidFill>
                  <a:srgbClr val="00B050"/>
                </a:solidFill>
                <a:cs typeface="2  Titr" panose="00000700000000000000" pitchFamily="2" charset="-78"/>
              </a:rPr>
              <a:t>های </a:t>
            </a:r>
            <a:r>
              <a:rPr lang="fa-IR" sz="4000" dirty="0" smtClean="0">
                <a:solidFill>
                  <a:srgbClr val="00B050"/>
                </a:solidFill>
                <a:cs typeface="2  Titr" panose="00000700000000000000" pitchFamily="2" charset="-78"/>
              </a:rPr>
              <a:t>تبلیغاتی</a:t>
            </a:r>
            <a:endParaRPr lang="fa-IR" sz="4000" dirty="0">
              <a:solidFill>
                <a:srgbClr val="00B050"/>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521" y="422646"/>
            <a:ext cx="4285731" cy="2857154"/>
          </a:xfrm>
        </p:spPr>
      </p:pic>
      <p:pic>
        <p:nvPicPr>
          <p:cNvPr id="5" name="Picture 4"/>
          <p:cNvPicPr preferRelativeResize="0">
            <a:picLocks noChangeAspect="1"/>
          </p:cNvPicPr>
          <p:nvPr/>
        </p:nvPicPr>
        <p:blipFill rotWithShape="1">
          <a:blip r:embed="rId3">
            <a:extLst>
              <a:ext uri="{28A0092B-C50C-407E-A947-70E740481C1C}">
                <a14:useLocalDpi xmlns:a14="http://schemas.microsoft.com/office/drawing/2010/main" val="0"/>
              </a:ext>
            </a:extLst>
          </a:blip>
          <a:srcRect l="22232" r="22232"/>
          <a:stretch/>
        </p:blipFill>
        <p:spPr>
          <a:xfrm>
            <a:off x="8524352" y="1809742"/>
            <a:ext cx="3409642" cy="43577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93" y="3741510"/>
            <a:ext cx="7799171" cy="31164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853" y="1809743"/>
            <a:ext cx="3289878" cy="2193252"/>
          </a:xfrm>
          <a:prstGeom prst="rect">
            <a:avLst/>
          </a:prstGeom>
        </p:spPr>
      </p:pic>
    </p:spTree>
    <p:extLst>
      <p:ext uri="{BB962C8B-B14F-4D97-AF65-F5344CB8AC3E}">
        <p14:creationId xmlns:p14="http://schemas.microsoft.com/office/powerpoint/2010/main" val="3980614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2727" y="344673"/>
            <a:ext cx="5240630" cy="1026927"/>
          </a:xfrm>
        </p:spPr>
        <p:txBody>
          <a:bodyPr>
            <a:normAutofit fontScale="90000"/>
          </a:bodyPr>
          <a:lstStyle/>
          <a:p>
            <a:r>
              <a:rPr lang="fa-IR" sz="4000" dirty="0" smtClean="0">
                <a:solidFill>
                  <a:srgbClr val="0070C0"/>
                </a:solidFill>
                <a:cs typeface="2  Titr" panose="00000700000000000000" pitchFamily="2" charset="-78"/>
              </a:rPr>
              <a:t>استند ها </a:t>
            </a:r>
            <a:r>
              <a:rPr lang="fa-IR" sz="4000" dirty="0">
                <a:solidFill>
                  <a:srgbClr val="0070C0"/>
                </a:solidFill>
                <a:cs typeface="2  Titr" panose="00000700000000000000" pitchFamily="2" charset="-78"/>
              </a:rPr>
              <a:t>و پلاکارد های عمومی </a:t>
            </a:r>
          </a:p>
        </p:txBody>
      </p:sp>
      <p:sp>
        <p:nvSpPr>
          <p:cNvPr id="3" name="Content Placeholder 2"/>
          <p:cNvSpPr>
            <a:spLocks noGrp="1"/>
          </p:cNvSpPr>
          <p:nvPr>
            <p:ph idx="1"/>
          </p:nvPr>
        </p:nvSpPr>
        <p:spPr>
          <a:xfrm>
            <a:off x="531845" y="2121407"/>
            <a:ext cx="11084767" cy="4540649"/>
          </a:xfrm>
        </p:spPr>
        <p:txBody>
          <a:bodyPr>
            <a:normAutofit/>
          </a:bodyPr>
          <a:lstStyle/>
          <a:p>
            <a:pPr>
              <a:lnSpc>
                <a:spcPct val="200000"/>
              </a:lnSpc>
            </a:pPr>
            <a:r>
              <a:rPr lang="fa-IR" dirty="0">
                <a:cs typeface="2  Zar" panose="00000400000000000000" pitchFamily="2" charset="-78"/>
              </a:rPr>
              <a:t> طراحی و چاپ استند تبلیغاتی استند تبلیغاتی سازه ایست که انواع چاپ با مدیاهای مختلف بر روی آن نصب شده و این امکان را به شما می دهد که تبلیغات خود را با وضوح بیشتر و دید بازتر در معرض عموم قرار دهید از مزایای انواع استندهای تبلیغاتی می توان به زیبایی ظاهری و سبک بودن آن اشاره کرد که همین امر باعث پرتابل بودن استندها می گردد. صرفه جویی در زمان و هزینه، نصب وراه اندازی سریع و حمل و نقل آسان انواع استند را به یک روش موثر برای بازار یابی و افزایش بازده سرمایه گذاری تبدیل نموده است. استندها در تیپ ها و اشکال متنوع و متفاوت تولید می شوند </a:t>
            </a:r>
            <a:r>
              <a:rPr lang="fa-IR" dirty="0" smtClean="0">
                <a:cs typeface="2  Zar" panose="00000400000000000000" pitchFamily="2" charset="-78"/>
              </a:rPr>
              <a:t>انواع </a:t>
            </a:r>
            <a:r>
              <a:rPr lang="fa-IR" dirty="0">
                <a:cs typeface="2  Zar" panose="00000400000000000000" pitchFamily="2" charset="-78"/>
              </a:rPr>
              <a:t>استندهای تبلیغاتی و نمایشگاهی می باشد</a:t>
            </a:r>
            <a:r>
              <a:rPr lang="fa-IR" dirty="0" smtClean="0">
                <a:cs typeface="2  Zar" panose="00000400000000000000" pitchFamily="2" charset="-78"/>
              </a:rPr>
              <a:t>.</a:t>
            </a:r>
            <a:endParaRPr lang="fa-IR" dirty="0">
              <a:cs typeface="2  Zar" panose="00000400000000000000" pitchFamily="2" charset="-78"/>
            </a:endParaRPr>
          </a:p>
          <a:p>
            <a:pPr lvl="1">
              <a:lnSpc>
                <a:spcPct val="200000"/>
              </a:lnSpc>
            </a:pPr>
            <a:r>
              <a:rPr lang="fa-IR" sz="2000" dirty="0" smtClean="0">
                <a:cs typeface="2  Zar" panose="00000400000000000000" pitchFamily="2" charset="-78"/>
              </a:rPr>
              <a:t>استندهای </a:t>
            </a:r>
            <a:r>
              <a:rPr lang="fa-IR" sz="2000" dirty="0">
                <a:cs typeface="2  Zar" panose="00000400000000000000" pitchFamily="2" charset="-78"/>
              </a:rPr>
              <a:t>برای استفاده در محیط های داخلی </a:t>
            </a:r>
            <a:r>
              <a:rPr lang="en-US" sz="2000" dirty="0" smtClean="0">
                <a:cs typeface="2  Zar" panose="00000400000000000000" pitchFamily="2" charset="-78"/>
              </a:rPr>
              <a:t>indoor </a:t>
            </a:r>
            <a:r>
              <a:rPr lang="en-US" sz="2000" dirty="0">
                <a:cs typeface="2  Zar" panose="00000400000000000000" pitchFamily="2" charset="-78"/>
              </a:rPr>
              <a:t>banner ) </a:t>
            </a:r>
            <a:r>
              <a:rPr lang="fa-IR" sz="2000" dirty="0" smtClean="0">
                <a:cs typeface="2  Zar" panose="00000400000000000000" pitchFamily="2" charset="-78"/>
              </a:rPr>
              <a:t> ) و  فضای باز </a:t>
            </a:r>
            <a:r>
              <a:rPr lang="en-US" sz="2000" dirty="0">
                <a:cs typeface="2  Zar" panose="00000400000000000000" pitchFamily="2" charset="-78"/>
              </a:rPr>
              <a:t>outdoor banner </a:t>
            </a:r>
            <a:r>
              <a:rPr lang="en-US" sz="2000" dirty="0" smtClean="0">
                <a:cs typeface="2  Zar" panose="00000400000000000000" pitchFamily="2" charset="-78"/>
              </a:rPr>
              <a:t>)</a:t>
            </a:r>
            <a:r>
              <a:rPr lang="fa-IR" sz="2000" dirty="0" smtClean="0">
                <a:cs typeface="2  Zar" panose="00000400000000000000" pitchFamily="2" charset="-78"/>
              </a:rPr>
              <a:t> )تولید </a:t>
            </a:r>
            <a:r>
              <a:rPr lang="fa-IR" sz="2000" dirty="0">
                <a:cs typeface="2  Zar" panose="00000400000000000000" pitchFamily="2" charset="-78"/>
              </a:rPr>
              <a:t>می شوند : </a:t>
            </a:r>
          </a:p>
          <a:p>
            <a:pPr marL="0" indent="0">
              <a:lnSpc>
                <a:spcPct val="200000"/>
              </a:lnSpc>
              <a:buNone/>
            </a:pPr>
            <a:endParaRPr lang="fa-IR" dirty="0">
              <a:cs typeface="2  Zar" panose="00000400000000000000" pitchFamily="2" charset="-78"/>
            </a:endParaRPr>
          </a:p>
        </p:txBody>
      </p:sp>
    </p:spTree>
    <p:extLst>
      <p:ext uri="{BB962C8B-B14F-4D97-AF65-F5344CB8AC3E}">
        <p14:creationId xmlns:p14="http://schemas.microsoft.com/office/powerpoint/2010/main" val="34651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474" y="419318"/>
            <a:ext cx="6500264" cy="1064250"/>
          </a:xfrm>
          <a:pattFill prst="pct5">
            <a:fgClr>
              <a:schemeClr val="accent1"/>
            </a:fgClr>
            <a:bgClr>
              <a:schemeClr val="bg1"/>
            </a:bgClr>
          </a:pattFill>
        </p:spPr>
        <p:txBody>
          <a:bodyPr>
            <a:normAutofit/>
          </a:bodyPr>
          <a:lstStyle/>
          <a:p>
            <a:r>
              <a:rPr lang="fa-IR" sz="4000" dirty="0">
                <a:solidFill>
                  <a:srgbClr val="00B050"/>
                </a:solidFill>
                <a:cs typeface="2  Titr" panose="00000700000000000000" pitchFamily="2" charset="-78"/>
              </a:rPr>
              <a:t>استند و پلاکارد های عمومی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8068" y="3343215"/>
            <a:ext cx="3308484" cy="33084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9" y="3408529"/>
            <a:ext cx="4599295" cy="344947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491" t="2805" r="20535" b="2754"/>
          <a:stretch/>
        </p:blipFill>
        <p:spPr>
          <a:xfrm>
            <a:off x="10170136" y="1374860"/>
            <a:ext cx="1735494" cy="282717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295" t="3763" r="10664" b="3882"/>
          <a:stretch/>
        </p:blipFill>
        <p:spPr>
          <a:xfrm>
            <a:off x="7952761" y="2115014"/>
            <a:ext cx="2358637" cy="27215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49" y="139959"/>
            <a:ext cx="5494868" cy="3405673"/>
          </a:xfrm>
          <a:prstGeom prst="rect">
            <a:avLst/>
          </a:prstGeom>
        </p:spPr>
      </p:pic>
    </p:spTree>
    <p:extLst>
      <p:ext uri="{BB962C8B-B14F-4D97-AF65-F5344CB8AC3E}">
        <p14:creationId xmlns:p14="http://schemas.microsoft.com/office/powerpoint/2010/main" val="1286467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9886" y="718457"/>
            <a:ext cx="3915685" cy="1138335"/>
          </a:xfrm>
          <a:pattFill prst="pct5">
            <a:fgClr>
              <a:schemeClr val="accent1"/>
            </a:fgClr>
            <a:bgClr>
              <a:schemeClr val="bg1"/>
            </a:bgClr>
          </a:pattFill>
        </p:spPr>
        <p:txBody>
          <a:bodyPr>
            <a:normAutofit/>
          </a:bodyPr>
          <a:lstStyle/>
          <a:p>
            <a:r>
              <a:rPr lang="fa-IR" sz="4000" dirty="0" smtClean="0">
                <a:solidFill>
                  <a:srgbClr val="00B050"/>
                </a:solidFill>
                <a:cs typeface="2  Titr" panose="00000700000000000000" pitchFamily="2" charset="-78"/>
              </a:rPr>
              <a:t>میز کانتر نمایشگاهی</a:t>
            </a:r>
            <a:endParaRPr lang="fa-IR" sz="4000" dirty="0">
              <a:solidFill>
                <a:srgbClr val="00B050"/>
              </a:solidFill>
              <a:cs typeface="2  Titr" panose="00000700000000000000" pitchFamily="2" charset="-78"/>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63" t="7529" r="8291" b="7715"/>
          <a:stretch/>
        </p:blipFill>
        <p:spPr>
          <a:xfrm>
            <a:off x="251927" y="3191068"/>
            <a:ext cx="6214188" cy="343366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45" t="16603" r="2103" b="17042"/>
          <a:stretch/>
        </p:blipFill>
        <p:spPr>
          <a:xfrm>
            <a:off x="326572" y="223933"/>
            <a:ext cx="5103846" cy="264989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133" b="18429"/>
          <a:stretch/>
        </p:blipFill>
        <p:spPr>
          <a:xfrm>
            <a:off x="6854376" y="2211355"/>
            <a:ext cx="4885574" cy="3685592"/>
          </a:xfrm>
          <a:prstGeom prst="rect">
            <a:avLst/>
          </a:prstGeom>
        </p:spPr>
      </p:pic>
    </p:spTree>
    <p:extLst>
      <p:ext uri="{BB962C8B-B14F-4D97-AF65-F5344CB8AC3E}">
        <p14:creationId xmlns:p14="http://schemas.microsoft.com/office/powerpoint/2010/main" val="101258246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829" y="130628"/>
            <a:ext cx="4606212" cy="1101013"/>
          </a:xfrm>
          <a:pattFill prst="pct5">
            <a:fgClr>
              <a:schemeClr val="accent1"/>
            </a:fgClr>
            <a:bgClr>
              <a:schemeClr val="bg1"/>
            </a:bgClr>
          </a:pattFill>
        </p:spPr>
        <p:txBody>
          <a:bodyPr>
            <a:normAutofit/>
          </a:bodyPr>
          <a:lstStyle/>
          <a:p>
            <a:r>
              <a:rPr lang="fa-IR" sz="4000" dirty="0" smtClean="0">
                <a:solidFill>
                  <a:srgbClr val="00B050"/>
                </a:solidFill>
                <a:cs typeface="2  Titr" panose="00000700000000000000" pitchFamily="2" charset="-78"/>
              </a:rPr>
              <a:t>جا بروشور  نمایشگاهی</a:t>
            </a:r>
            <a:endParaRPr lang="fa-IR" sz="4000" dirty="0">
              <a:solidFill>
                <a:srgbClr val="00B050"/>
              </a:solidFill>
              <a:cs typeface="2  Titr" panose="00000700000000000000" pitchFamily="2" charset="-78"/>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9020" b="9295"/>
          <a:stretch/>
        </p:blipFill>
        <p:spPr>
          <a:xfrm>
            <a:off x="224780" y="1319719"/>
            <a:ext cx="8639302" cy="5379662"/>
          </a:xfrm>
          <a:prstGeom prst="rect">
            <a:avLst/>
          </a:prstGeom>
        </p:spPr>
      </p:pic>
      <p:sp>
        <p:nvSpPr>
          <p:cNvPr id="11" name="Content Placeholder 10"/>
          <p:cNvSpPr>
            <a:spLocks noGrp="1"/>
          </p:cNvSpPr>
          <p:nvPr>
            <p:ph idx="1"/>
          </p:nvPr>
        </p:nvSpPr>
        <p:spPr>
          <a:xfrm>
            <a:off x="9134669" y="1319719"/>
            <a:ext cx="2593910" cy="4735848"/>
          </a:xfrm>
        </p:spPr>
        <p:txBody>
          <a:bodyPr/>
          <a:lstStyle/>
          <a:p>
            <a:endParaRPr lang="fa-IR" dirty="0"/>
          </a:p>
        </p:txBody>
      </p:sp>
    </p:spTree>
    <p:extLst>
      <p:ext uri="{BB962C8B-B14F-4D97-AF65-F5344CB8AC3E}">
        <p14:creationId xmlns:p14="http://schemas.microsoft.com/office/powerpoint/2010/main" val="415322518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0106" y="223374"/>
            <a:ext cx="3234549" cy="1120234"/>
          </a:xfrm>
          <a:pattFill prst="pct5">
            <a:fgClr>
              <a:schemeClr val="accent1"/>
            </a:fgClr>
            <a:bgClr>
              <a:schemeClr val="bg1"/>
            </a:bgClr>
          </a:pattFill>
        </p:spPr>
        <p:txBody>
          <a:bodyPr>
            <a:normAutofit/>
          </a:bodyPr>
          <a:lstStyle/>
          <a:p>
            <a:r>
              <a:rPr lang="fa-IR" sz="4000" dirty="0" smtClean="0">
                <a:solidFill>
                  <a:srgbClr val="00B050"/>
                </a:solidFill>
                <a:cs typeface="2  Titr" panose="00000700000000000000" pitchFamily="2" charset="-78"/>
              </a:rPr>
              <a:t> استند پاپ آپ</a:t>
            </a:r>
            <a:endParaRPr lang="fa-IR" sz="4000" dirty="0">
              <a:solidFill>
                <a:srgbClr val="00B050"/>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8284" y="2462764"/>
            <a:ext cx="5837790" cy="37467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237661"/>
            <a:ext cx="7389845" cy="3542737"/>
          </a:xfrm>
          <a:prstGeom prst="rect">
            <a:avLst/>
          </a:prstGeom>
        </p:spPr>
      </p:pic>
    </p:spTree>
    <p:extLst>
      <p:ext uri="{BB962C8B-B14F-4D97-AF65-F5344CB8AC3E}">
        <p14:creationId xmlns:p14="http://schemas.microsoft.com/office/powerpoint/2010/main" val="384418859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9850" y="1922106"/>
            <a:ext cx="8276254" cy="2043404"/>
          </a:xfrm>
          <a:pattFill prst="pct5">
            <a:fgClr>
              <a:schemeClr val="accent1"/>
            </a:fgClr>
            <a:bgClr>
              <a:schemeClr val="bg1"/>
            </a:bgClr>
          </a:pattFill>
        </p:spPr>
        <p:txBody>
          <a:bodyPr>
            <a:normAutofit/>
          </a:bodyPr>
          <a:lstStyle/>
          <a:p>
            <a:r>
              <a:rPr lang="fa-IR" sz="9600" dirty="0" smtClean="0">
                <a:cs typeface="2  Titr" panose="00000700000000000000" pitchFamily="2" charset="-78"/>
              </a:rPr>
              <a:t>کاغذ ، چاپ و رنگ </a:t>
            </a:r>
            <a:endParaRPr lang="fa-IR" sz="9600" dirty="0">
              <a:cs typeface="2  Titr" panose="00000700000000000000" pitchFamily="2" charset="-78"/>
            </a:endParaRPr>
          </a:p>
        </p:txBody>
      </p:sp>
      <p:sp>
        <p:nvSpPr>
          <p:cNvPr id="3" name="Content Placeholder 2"/>
          <p:cNvSpPr>
            <a:spLocks noGrp="1"/>
          </p:cNvSpPr>
          <p:nvPr>
            <p:ph idx="1"/>
          </p:nvPr>
        </p:nvSpPr>
        <p:spPr>
          <a:xfrm>
            <a:off x="457200" y="4711959"/>
            <a:ext cx="11221554" cy="1502229"/>
          </a:xfrm>
        </p:spPr>
        <p:txBody>
          <a:bodyPr/>
          <a:lstStyle/>
          <a:p>
            <a:endParaRPr lang="fa-IR" dirty="0"/>
          </a:p>
        </p:txBody>
      </p:sp>
    </p:spTree>
    <p:extLst>
      <p:ext uri="{BB962C8B-B14F-4D97-AF65-F5344CB8AC3E}">
        <p14:creationId xmlns:p14="http://schemas.microsoft.com/office/powerpoint/2010/main" val="3415391451"/>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47700" y="2519265"/>
            <a:ext cx="7089260" cy="332169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9172" y="3037861"/>
            <a:ext cx="4144562" cy="34989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620" y="386054"/>
            <a:ext cx="3810000" cy="2857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3089" y="1301451"/>
            <a:ext cx="3256186" cy="243562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5855" y="3549534"/>
            <a:ext cx="2904103" cy="3174850"/>
          </a:xfrm>
          <a:prstGeom prst="rect">
            <a:avLst/>
          </a:prstGeom>
        </p:spPr>
      </p:pic>
    </p:spTree>
    <p:extLst>
      <p:ext uri="{BB962C8B-B14F-4D97-AF65-F5344CB8AC3E}">
        <p14:creationId xmlns:p14="http://schemas.microsoft.com/office/powerpoint/2010/main" val="1591050094"/>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95" y="195944"/>
            <a:ext cx="11523305" cy="1455574"/>
          </a:xfrm>
          <a:solidFill>
            <a:schemeClr val="bg1"/>
          </a:solidFill>
        </p:spPr>
        <p:txBody>
          <a:bodyPr>
            <a:normAutofit fontScale="90000"/>
          </a:bodyPr>
          <a:lstStyle/>
          <a:p>
            <a:pPr algn="ctr">
              <a:lnSpc>
                <a:spcPct val="200000"/>
              </a:lnSpc>
            </a:pPr>
            <a:r>
              <a:rPr lang="fa-IR" sz="4000" dirty="0">
                <a:solidFill>
                  <a:schemeClr val="accent1"/>
                </a:solidFill>
                <a:latin typeface="Times New Roman" panose="02020603050405020304" pitchFamily="18" charset="0"/>
                <a:cs typeface="2  Titr" panose="00000700000000000000" pitchFamily="2" charset="-78"/>
                <a:hlinkClick r:id="rId2"/>
              </a:rPr>
              <a:t>اندازه استاندارد انواع کاغذ </a:t>
            </a:r>
            <a:r>
              <a:rPr lang="fa-IR" sz="4000" dirty="0" smtClean="0">
                <a:solidFill>
                  <a:schemeClr val="accent1"/>
                </a:solidFill>
                <a:latin typeface="Times New Roman" panose="02020603050405020304" pitchFamily="18" charset="0"/>
                <a:cs typeface="2  Titr" panose="00000700000000000000" pitchFamily="2" charset="-78"/>
                <a:hlinkClick r:id="rId2"/>
              </a:rPr>
              <a:t>در </a:t>
            </a:r>
            <a:r>
              <a:rPr lang="fa-IR" sz="4000" dirty="0">
                <a:solidFill>
                  <a:schemeClr val="accent1"/>
                </a:solidFill>
                <a:latin typeface="Times New Roman" panose="02020603050405020304" pitchFamily="18" charset="0"/>
                <a:cs typeface="2  Titr" panose="00000700000000000000" pitchFamily="2" charset="-78"/>
                <a:hlinkClick r:id="rId2"/>
              </a:rPr>
              <a:t>صنعت چاپ به شکل زیر می باشد</a:t>
            </a:r>
            <a:r>
              <a:rPr lang="fa-IR" sz="4000" dirty="0" smtClean="0">
                <a:solidFill>
                  <a:schemeClr val="accent1"/>
                </a:solidFill>
                <a:latin typeface="Times New Roman" panose="02020603050405020304" pitchFamily="18" charset="0"/>
                <a:cs typeface="2  Titr" panose="00000700000000000000" pitchFamily="2" charset="-78"/>
                <a:hlinkClick r:id="rId2"/>
              </a:rPr>
              <a:t>.</a:t>
            </a:r>
            <a:endParaRPr lang="fa-IR" sz="4000" dirty="0">
              <a:solidFill>
                <a:schemeClr val="accent1"/>
              </a:solidFill>
              <a:cs typeface="2  Titr" panose="00000700000000000000" pitchFamily="2" charset="-78"/>
            </a:endParaRPr>
          </a:p>
        </p:txBody>
      </p:sp>
      <p:sp>
        <p:nvSpPr>
          <p:cNvPr id="3" name="Content Placeholder 2"/>
          <p:cNvSpPr>
            <a:spLocks noGrp="1"/>
          </p:cNvSpPr>
          <p:nvPr>
            <p:ph idx="1"/>
          </p:nvPr>
        </p:nvSpPr>
        <p:spPr>
          <a:xfrm>
            <a:off x="531845" y="1651518"/>
            <a:ext cx="11402008" cy="1502229"/>
          </a:xfrm>
        </p:spPr>
        <p:txBody>
          <a:bodyPr>
            <a:normAutofit/>
          </a:bodyPr>
          <a:lstStyle/>
          <a:p>
            <a:r>
              <a:rPr lang="pt-BR" sz="8000" dirty="0"/>
              <a:t>A0, A1, A2, A3, A4, A5, </a:t>
            </a:r>
            <a:endParaRPr lang="fa-IR" sz="8000" dirty="0"/>
          </a:p>
        </p:txBody>
      </p:sp>
      <p:sp>
        <p:nvSpPr>
          <p:cNvPr id="4" name="Rectangle 3"/>
          <p:cNvSpPr/>
          <p:nvPr/>
        </p:nvSpPr>
        <p:spPr>
          <a:xfrm>
            <a:off x="597160" y="3153747"/>
            <a:ext cx="10720872" cy="3170099"/>
          </a:xfrm>
          <a:prstGeom prst="rect">
            <a:avLst/>
          </a:prstGeom>
          <a:blipFill>
            <a:blip r:embed="rId3"/>
            <a:tile tx="0" ty="0" sx="100000" sy="100000" flip="none" algn="tl"/>
          </a:blipFill>
        </p:spPr>
        <p:txBody>
          <a:bodyPr wrap="square">
            <a:spAutoFit/>
          </a:bodyPr>
          <a:lstStyle/>
          <a:p>
            <a:pPr algn="r"/>
            <a:r>
              <a:rPr lang="fa-IR" sz="2000" dirty="0">
                <a:solidFill>
                  <a:schemeClr val="accent1"/>
                </a:solidFill>
                <a:cs typeface="2  Titr" panose="00000700000000000000" pitchFamily="2" charset="-78"/>
              </a:rPr>
              <a:t>امروزه بیش از ۳۰۰۰ نوع کاغذ مختلف، برای مصارف گوناگون، در بازار وجود دارد. ولی در صنعت کاغذسازی انواع کاغذ را به چهار گروه تقسیم می کنند:</a:t>
            </a:r>
          </a:p>
          <a:p>
            <a:pPr algn="r"/>
            <a:endParaRPr lang="fa-IR" sz="2000" dirty="0">
              <a:cs typeface="2  Titr" panose="00000700000000000000" pitchFamily="2" charset="-78"/>
            </a:endParaRPr>
          </a:p>
          <a:p>
            <a:pPr algn="r"/>
            <a:r>
              <a:rPr lang="fa-IR" sz="2000" dirty="0">
                <a:solidFill>
                  <a:srgbClr val="0070C0"/>
                </a:solidFill>
                <a:cs typeface="2  Titr" panose="00000700000000000000" pitchFamily="2" charset="-78"/>
              </a:rPr>
              <a:t>الف) کاغذ و مقوای گرافیکی</a:t>
            </a:r>
          </a:p>
          <a:p>
            <a:pPr algn="r"/>
            <a:endParaRPr lang="fa-IR" sz="2000" dirty="0">
              <a:solidFill>
                <a:srgbClr val="0070C0"/>
              </a:solidFill>
              <a:cs typeface="2  Titr" panose="00000700000000000000" pitchFamily="2" charset="-78"/>
            </a:endParaRPr>
          </a:p>
          <a:p>
            <a:pPr algn="r"/>
            <a:r>
              <a:rPr lang="fa-IR" sz="2000" dirty="0">
                <a:solidFill>
                  <a:srgbClr val="0070C0"/>
                </a:solidFill>
                <a:cs typeface="2  Titr" panose="00000700000000000000" pitchFamily="2" charset="-78"/>
              </a:rPr>
              <a:t>ب) انواع مقوای بسته بندی</a:t>
            </a:r>
          </a:p>
          <a:p>
            <a:pPr algn="r"/>
            <a:endParaRPr lang="fa-IR" sz="2000" dirty="0">
              <a:solidFill>
                <a:srgbClr val="0070C0"/>
              </a:solidFill>
              <a:cs typeface="2  Titr" panose="00000700000000000000" pitchFamily="2" charset="-78"/>
            </a:endParaRPr>
          </a:p>
          <a:p>
            <a:pPr algn="r"/>
            <a:r>
              <a:rPr lang="fa-IR" sz="2000" dirty="0">
                <a:solidFill>
                  <a:srgbClr val="0070C0"/>
                </a:solidFill>
                <a:cs typeface="2  Titr" panose="00000700000000000000" pitchFamily="2" charset="-78"/>
              </a:rPr>
              <a:t>ج) کاغذهای بهداشتی</a:t>
            </a:r>
          </a:p>
          <a:p>
            <a:pPr algn="r"/>
            <a:endParaRPr lang="fa-IR" sz="2000" dirty="0">
              <a:solidFill>
                <a:srgbClr val="0070C0"/>
              </a:solidFill>
              <a:cs typeface="2  Titr" panose="00000700000000000000" pitchFamily="2" charset="-78"/>
            </a:endParaRPr>
          </a:p>
          <a:p>
            <a:pPr algn="r"/>
            <a:r>
              <a:rPr lang="fa-IR" sz="2000" dirty="0">
                <a:solidFill>
                  <a:srgbClr val="0070C0"/>
                </a:solidFill>
                <a:cs typeface="2  Titr" panose="00000700000000000000" pitchFamily="2" charset="-78"/>
              </a:rPr>
              <a:t>د) کاغذهای صنعتی برای مصارف الکترونیکی</a:t>
            </a:r>
          </a:p>
        </p:txBody>
      </p:sp>
    </p:spTree>
    <p:extLst>
      <p:ext uri="{BB962C8B-B14F-4D97-AF65-F5344CB8AC3E}">
        <p14:creationId xmlns:p14="http://schemas.microsoft.com/office/powerpoint/2010/main" val="855852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840" y="260189"/>
            <a:ext cx="4649585" cy="1609344"/>
          </a:xfrm>
        </p:spPr>
        <p:txBody>
          <a:bodyPr/>
          <a:lstStyle/>
          <a:p>
            <a:r>
              <a:rPr lang="fa-IR" dirty="0">
                <a:solidFill>
                  <a:srgbClr val="0070C0"/>
                </a:solidFill>
                <a:cs typeface="2  Titr" panose="00000700000000000000" pitchFamily="2" charset="-78"/>
              </a:rPr>
              <a:t>انواع </a:t>
            </a:r>
            <a:r>
              <a:rPr lang="fa-IR" dirty="0" smtClean="0">
                <a:solidFill>
                  <a:srgbClr val="0070C0"/>
                </a:solidFill>
                <a:cs typeface="2  Titr" panose="00000700000000000000" pitchFamily="2" charset="-78"/>
              </a:rPr>
              <a:t>تبلیغات موثر</a:t>
            </a:r>
            <a:endParaRPr lang="fa-IR" dirty="0">
              <a:solidFill>
                <a:srgbClr val="0070C0"/>
              </a:solidFill>
              <a:cs typeface="2  Titr" panose="00000700000000000000" pitchFamily="2" charset="-78"/>
            </a:endParaRPr>
          </a:p>
        </p:txBody>
      </p:sp>
      <p:sp>
        <p:nvSpPr>
          <p:cNvPr id="3" name="Content Placeholder 2"/>
          <p:cNvSpPr>
            <a:spLocks noGrp="1"/>
          </p:cNvSpPr>
          <p:nvPr>
            <p:ph idx="1"/>
          </p:nvPr>
        </p:nvSpPr>
        <p:spPr/>
        <p:txBody>
          <a:bodyPr>
            <a:normAutofit/>
          </a:bodyPr>
          <a:lstStyle/>
          <a:p>
            <a:r>
              <a:rPr lang="fa-IR" sz="4000" dirty="0">
                <a:solidFill>
                  <a:srgbClr val="FF0000"/>
                </a:solidFill>
                <a:cs typeface="2  Zar" panose="00000400000000000000" pitchFamily="2" charset="-78"/>
              </a:rPr>
              <a:t>تبلیغات </a:t>
            </a:r>
            <a:r>
              <a:rPr lang="fa-IR" sz="4000" dirty="0" smtClean="0">
                <a:solidFill>
                  <a:srgbClr val="FF0000"/>
                </a:solidFill>
                <a:cs typeface="2  Zar" panose="00000400000000000000" pitchFamily="2" charset="-78"/>
              </a:rPr>
              <a:t>محیطی </a:t>
            </a:r>
          </a:p>
          <a:p>
            <a:pPr>
              <a:lnSpc>
                <a:spcPct val="200000"/>
              </a:lnSpc>
            </a:pPr>
            <a:r>
              <a:rPr lang="fa-IR" dirty="0" smtClean="0">
                <a:cs typeface="2  Zar" panose="00000400000000000000" pitchFamily="2" charset="-78"/>
              </a:rPr>
              <a:t>از </a:t>
            </a:r>
            <a:r>
              <a:rPr lang="fa-IR" dirty="0">
                <a:cs typeface="2  Zar" panose="00000400000000000000" pitchFamily="2" charset="-78"/>
              </a:rPr>
              <a:t>زمانهای خیلی قدیم مورد استفاده قرار گرفته و میتوان گفت که قدیمی ترین روش تبلیغات است. تبلیغات محیطی وسیله ارتباطی فعالی برای انتقال پیام به میلیون ها نفر است . تبلیغات محیطی انتقال پیامی برای عموم افراد جامعه است که تاثیر بسیاری در تغییر شیوه زندگی افراد دارد. در مصر باستان برای گسترش آیین خود افراد این تبلیغ ها رو روی کتیبه ها کنده کاری میکردند . متن و خلاقیت و ایده های نو در تبلیغات محیطی بسیار بسیار مهم است تبلیغات محیطی باید طوری طراحی شود که در ذهن مشتری بماند. به تمام تبلیغاتی که در خارج از محیط زندگی انجام میشود را ، تبلیغات محیطی میگویند.</a:t>
            </a:r>
          </a:p>
        </p:txBody>
      </p:sp>
    </p:spTree>
    <p:extLst>
      <p:ext uri="{BB962C8B-B14F-4D97-AF65-F5344CB8AC3E}">
        <p14:creationId xmlns:p14="http://schemas.microsoft.com/office/powerpoint/2010/main" val="2395700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270588"/>
            <a:ext cx="10058400" cy="466530"/>
          </a:xfrm>
        </p:spPr>
        <p:txBody>
          <a:bodyPr>
            <a:normAutofit fontScale="90000"/>
          </a:bodyPr>
          <a:lstStyle/>
          <a:p>
            <a:endParaRPr lang="fa-IR" dirty="0"/>
          </a:p>
        </p:txBody>
      </p:sp>
      <p:sp>
        <p:nvSpPr>
          <p:cNvPr id="3" name="Content Placeholder 2"/>
          <p:cNvSpPr>
            <a:spLocks noGrp="1"/>
          </p:cNvSpPr>
          <p:nvPr>
            <p:ph idx="1"/>
          </p:nvPr>
        </p:nvSpPr>
        <p:spPr>
          <a:xfrm>
            <a:off x="391887" y="737118"/>
            <a:ext cx="11280710" cy="5719666"/>
          </a:xfrm>
          <a:blipFill>
            <a:blip r:embed="rId2"/>
            <a:tile tx="0" ty="0" sx="100000" sy="100000" flip="none" algn="tl"/>
          </a:blipFill>
        </p:spPr>
        <p:txBody>
          <a:bodyPr>
            <a:normAutofit fontScale="92500" lnSpcReduction="20000"/>
          </a:bodyPr>
          <a:lstStyle/>
          <a:p>
            <a:endParaRPr lang="fa-IR" dirty="0">
              <a:cs typeface="2  Titr" panose="00000700000000000000" pitchFamily="2" charset="-78"/>
            </a:endParaRPr>
          </a:p>
          <a:p>
            <a:r>
              <a:rPr lang="fa-IR" dirty="0" smtClean="0">
                <a:solidFill>
                  <a:srgbClr val="FF0000"/>
                </a:solidFill>
                <a:cs typeface="2  Titr" panose="00000700000000000000" pitchFamily="2" charset="-78"/>
              </a:rPr>
              <a:t>1- </a:t>
            </a:r>
            <a:r>
              <a:rPr lang="fa-IR" dirty="0">
                <a:solidFill>
                  <a:srgbClr val="FF0000"/>
                </a:solidFill>
                <a:cs typeface="2  Titr" panose="00000700000000000000" pitchFamily="2" charset="-78"/>
              </a:rPr>
              <a:t>کاغذ پوستی و کالک : </a:t>
            </a:r>
            <a:r>
              <a:rPr lang="fa-IR" dirty="0">
                <a:cs typeface="2  Titr" panose="00000700000000000000" pitchFamily="2" charset="-78"/>
              </a:rPr>
              <a:t>این نوع کاغذها از نظر کیفیت ساخت در سطح عالی می باشند و غالباً به رنگ سفید مات و نیمه شفاف می باشند.</a:t>
            </a:r>
          </a:p>
          <a:p>
            <a:endParaRPr lang="fa-IR" dirty="0">
              <a:cs typeface="2  Titr" panose="00000700000000000000" pitchFamily="2" charset="-78"/>
            </a:endParaRPr>
          </a:p>
          <a:p>
            <a:r>
              <a:rPr lang="fa-IR" dirty="0">
                <a:solidFill>
                  <a:srgbClr val="FF0000"/>
                </a:solidFill>
                <a:cs typeface="2  Titr" panose="00000700000000000000" pitchFamily="2" charset="-78"/>
              </a:rPr>
              <a:t>2- کاغذ جلد و متن : </a:t>
            </a:r>
            <a:r>
              <a:rPr lang="fa-IR" dirty="0">
                <a:cs typeface="2  Titr" panose="00000700000000000000" pitchFamily="2" charset="-78"/>
              </a:rPr>
              <a:t>این نوع کاغذها سبک و با طیف گسترده ای از انواع رنگها و بافتهای متفاوت می باشند.</a:t>
            </a:r>
          </a:p>
          <a:p>
            <a:endParaRPr lang="fa-IR" dirty="0">
              <a:cs typeface="2  Titr" panose="00000700000000000000" pitchFamily="2" charset="-78"/>
            </a:endParaRPr>
          </a:p>
          <a:p>
            <a:r>
              <a:rPr lang="fa-IR" dirty="0">
                <a:solidFill>
                  <a:srgbClr val="FF0000"/>
                </a:solidFill>
                <a:cs typeface="2  Titr" panose="00000700000000000000" pitchFamily="2" charset="-78"/>
              </a:rPr>
              <a:t>3- کاغذ تحریر : </a:t>
            </a:r>
            <a:r>
              <a:rPr lang="fa-IR" dirty="0">
                <a:cs typeface="2  Titr" panose="00000700000000000000" pitchFamily="2" charset="-78"/>
              </a:rPr>
              <a:t>عمومی ترین نوع کاغذ در مصرف روزانه است. نسبتاً سبک بوده و کمی هم براق است.</a:t>
            </a:r>
          </a:p>
          <a:p>
            <a:endParaRPr lang="fa-IR" dirty="0">
              <a:cs typeface="2  Titr" panose="00000700000000000000" pitchFamily="2" charset="-78"/>
            </a:endParaRPr>
          </a:p>
          <a:p>
            <a:r>
              <a:rPr lang="fa-IR" dirty="0">
                <a:solidFill>
                  <a:srgbClr val="FF0000"/>
                </a:solidFill>
                <a:cs typeface="2  Titr" panose="00000700000000000000" pitchFamily="2" charset="-78"/>
              </a:rPr>
              <a:t>4- کاغذ کارتی : </a:t>
            </a:r>
            <a:r>
              <a:rPr lang="fa-IR" dirty="0">
                <a:cs typeface="2  Titr" panose="00000700000000000000" pitchFamily="2" charset="-78"/>
              </a:rPr>
              <a:t>کاربرد این نوع کاغذ در تهیه ی کارتهای اندیکس و دفاترعمومی می باشد.</a:t>
            </a:r>
          </a:p>
          <a:p>
            <a:endParaRPr lang="fa-IR" dirty="0">
              <a:cs typeface="2  Titr" panose="00000700000000000000" pitchFamily="2" charset="-78"/>
            </a:endParaRPr>
          </a:p>
          <a:p>
            <a:r>
              <a:rPr lang="fa-IR" dirty="0">
                <a:solidFill>
                  <a:schemeClr val="accent1"/>
                </a:solidFill>
                <a:cs typeface="2  Titr" panose="00000700000000000000" pitchFamily="2" charset="-78"/>
              </a:rPr>
              <a:t>5- کاغذهای مخصوص : </a:t>
            </a:r>
            <a:r>
              <a:rPr lang="fa-IR" dirty="0">
                <a:cs typeface="2  Titr" panose="00000700000000000000" pitchFamily="2" charset="-78"/>
              </a:rPr>
              <a:t>کاغذهایی که در دسته بندیهای بالا قرار نمی گیرند، کاغذهای مخصوص نام </a:t>
            </a:r>
            <a:r>
              <a:rPr lang="fa-IR" dirty="0" smtClean="0">
                <a:cs typeface="2  Titr" panose="00000700000000000000" pitchFamily="2" charset="-78"/>
              </a:rPr>
              <a:t>دارند</a:t>
            </a:r>
          </a:p>
          <a:p>
            <a:r>
              <a:rPr lang="fa-IR" dirty="0">
                <a:cs typeface="2  Titr" panose="00000700000000000000" pitchFamily="2" charset="-78"/>
              </a:rPr>
              <a:t>. این دسته شامل کاغذهای </a:t>
            </a:r>
            <a:r>
              <a:rPr lang="fa-IR" dirty="0" smtClean="0">
                <a:cs typeface="2  Titr" panose="00000700000000000000" pitchFamily="2" charset="-78"/>
              </a:rPr>
              <a:t>پلاستیکی وهرگونه </a:t>
            </a:r>
            <a:r>
              <a:rPr lang="fa-IR" dirty="0">
                <a:cs typeface="2  Titr" panose="00000700000000000000" pitchFamily="2" charset="-78"/>
              </a:rPr>
              <a:t>کاغذ غیرمعمولی می باشند.</a:t>
            </a:r>
          </a:p>
          <a:p>
            <a:pPr>
              <a:lnSpc>
                <a:spcPct val="170000"/>
              </a:lnSpc>
            </a:pPr>
            <a:r>
              <a:rPr lang="fa-IR" dirty="0" smtClean="0">
                <a:cs typeface="2  Titr" panose="00000700000000000000" pitchFamily="2" charset="-78"/>
              </a:rPr>
              <a:t>تحریری</a:t>
            </a:r>
            <a:r>
              <a:rPr lang="fa-IR" dirty="0">
                <a:cs typeface="2  Titr" panose="00000700000000000000" pitchFamily="2" charset="-78"/>
              </a:rPr>
              <a:t>، گلاسه (مات و براق)، الوان (دررنگهای متفاوت)، پوستی، کالک فانتزی (بافت دار)، پشت چسب دار، سلفون، سلفون پشت چسب دار و </a:t>
            </a:r>
            <a:r>
              <a:rPr lang="fa-IR" dirty="0" smtClean="0">
                <a:cs typeface="2  Titr" panose="00000700000000000000" pitchFamily="2" charset="-78"/>
              </a:rPr>
              <a:t>گراف - پشت </a:t>
            </a:r>
            <a:r>
              <a:rPr lang="fa-IR" dirty="0">
                <a:cs typeface="2  Titr" panose="00000700000000000000" pitchFamily="2" charset="-78"/>
              </a:rPr>
              <a:t>طوسی – سفید، الوان، کرجی (جعبه شیرینی)، گریز، گلاسه (مات، براق، یکرو)، مقوای پشت چسب دار و ماکت. </a:t>
            </a:r>
          </a:p>
        </p:txBody>
      </p:sp>
    </p:spTree>
    <p:extLst>
      <p:ext uri="{BB962C8B-B14F-4D97-AF65-F5344CB8AC3E}">
        <p14:creationId xmlns:p14="http://schemas.microsoft.com/office/powerpoint/2010/main" val="31750751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0433" y="326012"/>
            <a:ext cx="3393297" cy="616380"/>
          </a:xfrm>
        </p:spPr>
        <p:txBody>
          <a:bodyPr>
            <a:noAutofit/>
          </a:bodyPr>
          <a:lstStyle/>
          <a:p>
            <a:r>
              <a:rPr lang="fa-IR" sz="4000" dirty="0" smtClean="0">
                <a:cs typeface="2  Titr" panose="00000700000000000000" pitchFamily="2" charset="-78"/>
              </a:rPr>
              <a:t>سایز انواع کاغذ</a:t>
            </a:r>
            <a:endParaRPr lang="fa-IR" sz="4000" dirty="0">
              <a:cs typeface="2  Titr" panose="000007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5909922"/>
              </p:ext>
            </p:extLst>
          </p:nvPr>
        </p:nvGraphicFramePr>
        <p:xfrm>
          <a:off x="995330" y="1119672"/>
          <a:ext cx="10058400" cy="5509314"/>
        </p:xfrm>
        <a:graphic>
          <a:graphicData uri="http://schemas.openxmlformats.org/drawingml/2006/table">
            <a:tbl>
              <a:tblPr rtl="1" firstRow="1" bandRow="1">
                <a:tableStyleId>{5C22544A-7EE6-4342-B048-85BDC9FD1C3A}</a:tableStyleId>
              </a:tblPr>
              <a:tblGrid>
                <a:gridCol w="3626563">
                  <a:extLst>
                    <a:ext uri="{9D8B030D-6E8A-4147-A177-3AD203B41FA5}">
                      <a16:colId xmlns:a16="http://schemas.microsoft.com/office/drawing/2014/main" val="1984214427"/>
                    </a:ext>
                  </a:extLst>
                </a:gridCol>
                <a:gridCol w="6431837">
                  <a:extLst>
                    <a:ext uri="{9D8B030D-6E8A-4147-A177-3AD203B41FA5}">
                      <a16:colId xmlns:a16="http://schemas.microsoft.com/office/drawing/2014/main" val="1766772695"/>
                    </a:ext>
                  </a:extLst>
                </a:gridCol>
              </a:tblGrid>
              <a:tr h="676413">
                <a:tc>
                  <a:txBody>
                    <a:bodyPr/>
                    <a:lstStyle/>
                    <a:p>
                      <a:pPr rtl="1"/>
                      <a:r>
                        <a:rPr lang="en-US" sz="3600" dirty="0" smtClean="0"/>
                        <a:t>A0</a:t>
                      </a:r>
                      <a:endParaRPr lang="fa-IR" sz="3600" dirty="0"/>
                    </a:p>
                  </a:txBody>
                  <a:tcPr/>
                </a:tc>
                <a:tc>
                  <a:txBody>
                    <a:bodyPr/>
                    <a:lstStyle/>
                    <a:p>
                      <a:pPr rtl="1"/>
                      <a:r>
                        <a:rPr lang="fa-IR" sz="4000" dirty="0" smtClean="0"/>
                        <a:t>118٫9*84٫1</a:t>
                      </a:r>
                      <a:endParaRPr lang="fa-IR" sz="4000" dirty="0"/>
                    </a:p>
                  </a:txBody>
                  <a:tcPr/>
                </a:tc>
                <a:extLst>
                  <a:ext uri="{0D108BD9-81ED-4DB2-BD59-A6C34878D82A}">
                    <a16:rowId xmlns:a16="http://schemas.microsoft.com/office/drawing/2014/main" val="1879549047"/>
                  </a:ext>
                </a:extLst>
              </a:tr>
              <a:tr h="941097">
                <a:tc>
                  <a:txBody>
                    <a:bodyPr/>
                    <a:lstStyle/>
                    <a:p>
                      <a:pPr rtl="1"/>
                      <a:r>
                        <a:rPr lang="en-US" sz="3600" dirty="0" smtClean="0"/>
                        <a:t>A1</a:t>
                      </a:r>
                      <a:endParaRPr lang="fa-IR" sz="3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4000" dirty="0" smtClean="0"/>
                        <a:t>۸۴٫۱*59٫4</a:t>
                      </a:r>
                    </a:p>
                    <a:p>
                      <a:pPr rtl="1"/>
                      <a:endParaRPr lang="fa-IR" dirty="0"/>
                    </a:p>
                  </a:txBody>
                  <a:tcPr/>
                </a:tc>
                <a:extLst>
                  <a:ext uri="{0D108BD9-81ED-4DB2-BD59-A6C34878D82A}">
                    <a16:rowId xmlns:a16="http://schemas.microsoft.com/office/drawing/2014/main" val="1985873730"/>
                  </a:ext>
                </a:extLst>
              </a:tr>
              <a:tr h="941097">
                <a:tc>
                  <a:txBody>
                    <a:bodyPr/>
                    <a:lstStyle/>
                    <a:p>
                      <a:pPr rtl="1"/>
                      <a:r>
                        <a:rPr lang="en-US" sz="3600" dirty="0" smtClean="0"/>
                        <a:t>A2</a:t>
                      </a:r>
                      <a:endParaRPr lang="fa-IR" sz="3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4000" dirty="0" smtClean="0"/>
                        <a:t>59،4*42</a:t>
                      </a:r>
                      <a:endParaRPr lang="fa-IR" dirty="0"/>
                    </a:p>
                  </a:txBody>
                  <a:tcPr/>
                </a:tc>
                <a:extLst>
                  <a:ext uri="{0D108BD9-81ED-4DB2-BD59-A6C34878D82A}">
                    <a16:rowId xmlns:a16="http://schemas.microsoft.com/office/drawing/2014/main" val="3139745000"/>
                  </a:ext>
                </a:extLst>
              </a:tr>
              <a:tr h="941097">
                <a:tc>
                  <a:txBody>
                    <a:bodyPr/>
                    <a:lstStyle/>
                    <a:p>
                      <a:pPr rtl="1"/>
                      <a:r>
                        <a:rPr lang="en-US" sz="3600" dirty="0" smtClean="0"/>
                        <a:t>A3</a:t>
                      </a:r>
                      <a:endParaRPr lang="fa-IR" sz="3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4000" dirty="0" smtClean="0"/>
                        <a:t>۴2*29٫7</a:t>
                      </a:r>
                    </a:p>
                    <a:p>
                      <a:pPr rtl="1"/>
                      <a:endParaRPr lang="fa-IR" dirty="0"/>
                    </a:p>
                  </a:txBody>
                  <a:tcPr/>
                </a:tc>
                <a:extLst>
                  <a:ext uri="{0D108BD9-81ED-4DB2-BD59-A6C34878D82A}">
                    <a16:rowId xmlns:a16="http://schemas.microsoft.com/office/drawing/2014/main" val="2317759159"/>
                  </a:ext>
                </a:extLst>
              </a:tr>
              <a:tr h="941097">
                <a:tc>
                  <a:txBody>
                    <a:bodyPr/>
                    <a:lstStyle/>
                    <a:p>
                      <a:pPr rtl="1"/>
                      <a:r>
                        <a:rPr lang="en-US" sz="3600" dirty="0" smtClean="0"/>
                        <a:t>A4</a:t>
                      </a:r>
                      <a:endParaRPr lang="fa-IR" sz="3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4000" dirty="0" smtClean="0"/>
                        <a:t>29٫7*2۱</a:t>
                      </a:r>
                      <a:endParaRPr lang="fa-IR" dirty="0"/>
                    </a:p>
                  </a:txBody>
                  <a:tcPr/>
                </a:tc>
                <a:extLst>
                  <a:ext uri="{0D108BD9-81ED-4DB2-BD59-A6C34878D82A}">
                    <a16:rowId xmlns:a16="http://schemas.microsoft.com/office/drawing/2014/main" val="1605312684"/>
                  </a:ext>
                </a:extLst>
              </a:tr>
              <a:tr h="941097">
                <a:tc>
                  <a:txBody>
                    <a:bodyPr/>
                    <a:lstStyle/>
                    <a:p>
                      <a:pPr rtl="1"/>
                      <a:r>
                        <a:rPr lang="en-US" sz="3600" dirty="0" smtClean="0"/>
                        <a:t>A5</a:t>
                      </a:r>
                      <a:endParaRPr lang="fa-IR" sz="3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4000" dirty="0" smtClean="0"/>
                        <a:t>21*۱4٫8</a:t>
                      </a:r>
                    </a:p>
                    <a:p>
                      <a:pPr rtl="1"/>
                      <a:endParaRPr lang="fa-IR" dirty="0"/>
                    </a:p>
                  </a:txBody>
                  <a:tcPr/>
                </a:tc>
                <a:extLst>
                  <a:ext uri="{0D108BD9-81ED-4DB2-BD59-A6C34878D82A}">
                    <a16:rowId xmlns:a16="http://schemas.microsoft.com/office/drawing/2014/main" val="4045354513"/>
                  </a:ext>
                </a:extLst>
              </a:tr>
            </a:tbl>
          </a:graphicData>
        </a:graphic>
      </p:graphicFrame>
    </p:spTree>
    <p:extLst>
      <p:ext uri="{BB962C8B-B14F-4D97-AF65-F5344CB8AC3E}">
        <p14:creationId xmlns:p14="http://schemas.microsoft.com/office/powerpoint/2010/main" val="118838501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5526" y="484632"/>
            <a:ext cx="4932721" cy="784331"/>
          </a:xfrm>
        </p:spPr>
        <p:txBody>
          <a:bodyPr>
            <a:normAutofit fontScale="90000"/>
          </a:bodyPr>
          <a:lstStyle/>
          <a:p>
            <a:endParaRPr lang="fa-IR"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553" b="1414"/>
          <a:stretch/>
        </p:blipFill>
        <p:spPr>
          <a:xfrm>
            <a:off x="317242" y="167951"/>
            <a:ext cx="4889240" cy="6484776"/>
          </a:xfrm>
          <a:solidFill>
            <a:schemeClr val="accent1"/>
          </a:solid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857" y="1379182"/>
            <a:ext cx="6151788" cy="4882810"/>
          </a:xfrm>
          <a:prstGeom prst="rect">
            <a:avLst/>
          </a:prstGeom>
        </p:spPr>
      </p:pic>
    </p:spTree>
    <p:extLst>
      <p:ext uri="{BB962C8B-B14F-4D97-AF65-F5344CB8AC3E}">
        <p14:creationId xmlns:p14="http://schemas.microsoft.com/office/powerpoint/2010/main" val="6522387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34874" y="484632"/>
            <a:ext cx="2693374" cy="1148225"/>
          </a:xfrm>
          <a:blipFill>
            <a:blip r:embed="rId2"/>
            <a:tile tx="0" ty="0" sx="100000" sy="100000" flip="none" algn="tl"/>
          </a:blipFill>
        </p:spPr>
        <p:txBody>
          <a:bodyPr>
            <a:noAutofit/>
          </a:bodyPr>
          <a:lstStyle/>
          <a:p>
            <a:r>
              <a:rPr lang="fa-IR" sz="8000" dirty="0" smtClean="0">
                <a:solidFill>
                  <a:schemeClr val="accent1"/>
                </a:solidFill>
                <a:cs typeface="2  Titr" panose="00000700000000000000" pitchFamily="2" charset="-78"/>
              </a:rPr>
              <a:t>رنگها </a:t>
            </a:r>
            <a:endParaRPr lang="fa-IR" sz="8000" dirty="0">
              <a:solidFill>
                <a:schemeClr val="accent1"/>
              </a:solidFill>
              <a:cs typeface="2  Titr" panose="00000700000000000000" pitchFamily="2" charset="-78"/>
            </a:endParaRPr>
          </a:p>
        </p:txBody>
      </p:sp>
      <p:sp>
        <p:nvSpPr>
          <p:cNvPr id="3" name="Content Placeholder 2"/>
          <p:cNvSpPr>
            <a:spLocks noGrp="1"/>
          </p:cNvSpPr>
          <p:nvPr>
            <p:ph idx="1"/>
          </p:nvPr>
        </p:nvSpPr>
        <p:spPr>
          <a:xfrm>
            <a:off x="1069848" y="1838131"/>
            <a:ext cx="10058400" cy="4749281"/>
          </a:xfrm>
          <a:noFill/>
        </p:spPr>
        <p:txBody>
          <a:bodyPr>
            <a:normAutofit fontScale="92500"/>
          </a:bodyPr>
          <a:lstStyle/>
          <a:p>
            <a:pPr algn="just">
              <a:lnSpc>
                <a:spcPct val="150000"/>
              </a:lnSpc>
            </a:pPr>
            <a:r>
              <a:rPr lang="fa-IR" sz="3200" dirty="0">
                <a:solidFill>
                  <a:srgbClr val="0070C0"/>
                </a:solidFill>
                <a:cs typeface="2  Titr" panose="00000700000000000000" pitchFamily="2" charset="-78"/>
              </a:rPr>
              <a:t>با استفاده از روانشناسی رنگ می­توانیم نحوۀ درک رسانه­ های مشابهی مانند وب­سایت و بروشور را بفهمیم. رسانه واقعاً اهمیت چندانی ندارد، توقع شما این است که مطالب بازاریابی و برندینگ (خواه به صورت چاپی و خواه در وب) چشم گیر باشند. با وجود این، بایستی بسته به زمینۀ پروژه­ای که کار می­کنید، در انتخاب رنگ­هایِ مناسب دقت کنید.</a:t>
            </a:r>
            <a:br>
              <a:rPr lang="fa-IR" sz="3200" dirty="0">
                <a:solidFill>
                  <a:srgbClr val="0070C0"/>
                </a:solidFill>
                <a:cs typeface="2  Titr" panose="00000700000000000000" pitchFamily="2" charset="-78"/>
              </a:rPr>
            </a:br>
            <a:endParaRPr lang="fa-IR" sz="3200" dirty="0">
              <a:solidFill>
                <a:srgbClr val="0070C0"/>
              </a:solidFill>
              <a:cs typeface="2  Titr" panose="00000700000000000000" pitchFamily="2" charset="-78"/>
            </a:endParaRPr>
          </a:p>
        </p:txBody>
      </p:sp>
      <p:pic>
        <p:nvPicPr>
          <p:cNvPr id="4" name="Picture 3"/>
          <p:cNvPicPr>
            <a:picLocks noChangeAspect="1"/>
          </p:cNvPicPr>
          <p:nvPr/>
        </p:nvPicPr>
        <p:blipFill>
          <a:blip r:embed="rId3"/>
          <a:stretch>
            <a:fillRect/>
          </a:stretch>
        </p:blipFill>
        <p:spPr>
          <a:xfrm>
            <a:off x="1523970" y="484632"/>
            <a:ext cx="4839507" cy="1148225"/>
          </a:xfrm>
          <a:prstGeom prst="rect">
            <a:avLst/>
          </a:prstGeom>
        </p:spPr>
      </p:pic>
    </p:spTree>
    <p:extLst>
      <p:ext uri="{BB962C8B-B14F-4D97-AF65-F5344CB8AC3E}">
        <p14:creationId xmlns:p14="http://schemas.microsoft.com/office/powerpoint/2010/main" val="3040727571"/>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4533" y="2174032"/>
            <a:ext cx="10058400" cy="4208106"/>
          </a:xfrm>
        </p:spPr>
        <p:txBody>
          <a:bodyPr>
            <a:noAutofit/>
          </a:bodyPr>
          <a:lstStyle/>
          <a:p>
            <a:endParaRPr lang="fa-IR" sz="2800" dirty="0"/>
          </a:p>
        </p:txBody>
      </p:sp>
      <p:sp>
        <p:nvSpPr>
          <p:cNvPr id="3" name="Content Placeholder 2"/>
          <p:cNvSpPr>
            <a:spLocks noGrp="1"/>
          </p:cNvSpPr>
          <p:nvPr>
            <p:ph idx="1"/>
          </p:nvPr>
        </p:nvSpPr>
        <p:spPr>
          <a:xfrm>
            <a:off x="1069848" y="709127"/>
            <a:ext cx="10058400" cy="1212979"/>
          </a:xfrm>
          <a:blipFill>
            <a:blip r:embed="rId3"/>
            <a:tile tx="0" ty="0" sx="100000" sy="100000" flip="none" algn="tl"/>
          </a:blipFill>
        </p:spPr>
        <p:txBody>
          <a:bodyPr/>
          <a:lstStyle/>
          <a:p>
            <a:r>
              <a:rPr lang="fa-IR" sz="4400" dirty="0">
                <a:solidFill>
                  <a:schemeClr val="accent1"/>
                </a:solidFill>
                <a:cs typeface="2  Titr" panose="00000700000000000000" pitchFamily="2" charset="-78"/>
              </a:rPr>
              <a:t>تفاوت رنگ های </a:t>
            </a:r>
            <a:r>
              <a:rPr lang="en-US" sz="4400" dirty="0" smtClean="0">
                <a:solidFill>
                  <a:schemeClr val="accent1"/>
                </a:solidFill>
                <a:cs typeface="2  Titr" panose="00000700000000000000" pitchFamily="2" charset="-78"/>
              </a:rPr>
              <a:t>  CMYK </a:t>
            </a:r>
            <a:r>
              <a:rPr lang="fa-IR" sz="4400" dirty="0">
                <a:solidFill>
                  <a:schemeClr val="accent1"/>
                </a:solidFill>
                <a:cs typeface="2  Titr" panose="00000700000000000000" pitchFamily="2" charset="-78"/>
              </a:rPr>
              <a:t>و </a:t>
            </a:r>
            <a:r>
              <a:rPr lang="en-US" sz="4400" dirty="0">
                <a:solidFill>
                  <a:schemeClr val="accent1"/>
                </a:solidFill>
                <a:cs typeface="2  Titr" panose="00000700000000000000" pitchFamily="2" charset="-78"/>
              </a:rPr>
              <a:t>RGB </a:t>
            </a:r>
            <a:r>
              <a:rPr lang="fa-IR" sz="4400" dirty="0" smtClean="0">
                <a:solidFill>
                  <a:schemeClr val="accent1"/>
                </a:solidFill>
                <a:cs typeface="2  Titr" panose="00000700000000000000" pitchFamily="2" charset="-78"/>
              </a:rPr>
              <a:t>  و </a:t>
            </a:r>
            <a:r>
              <a:rPr lang="en-US" sz="4400" dirty="0">
                <a:solidFill>
                  <a:schemeClr val="accent1"/>
                </a:solidFill>
                <a:cs typeface="2  Titr" panose="00000700000000000000" pitchFamily="2" charset="-78"/>
              </a:rPr>
              <a:t>Pontoon</a:t>
            </a:r>
          </a:p>
          <a:p>
            <a:endParaRPr lang="fa-IR" dirty="0"/>
          </a:p>
        </p:txBody>
      </p:sp>
      <p:pic>
        <p:nvPicPr>
          <p:cNvPr id="4" name="Picture 3"/>
          <p:cNvPicPr>
            <a:picLocks noChangeAspect="1"/>
          </p:cNvPicPr>
          <p:nvPr/>
        </p:nvPicPr>
        <p:blipFill>
          <a:blip r:embed="rId4"/>
          <a:stretch>
            <a:fillRect/>
          </a:stretch>
        </p:blipFill>
        <p:spPr>
          <a:xfrm>
            <a:off x="1069848" y="1707502"/>
            <a:ext cx="9993085" cy="4739951"/>
          </a:xfrm>
          <a:prstGeom prst="rect">
            <a:avLst/>
          </a:prstGeom>
        </p:spPr>
      </p:pic>
    </p:spTree>
    <p:extLst>
      <p:ext uri="{BB962C8B-B14F-4D97-AF65-F5344CB8AC3E}">
        <p14:creationId xmlns:p14="http://schemas.microsoft.com/office/powerpoint/2010/main" val="353237943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3"/>
          <p:cNvPicPr>
            <a:picLocks noChangeAspect="1"/>
          </p:cNvPicPr>
          <p:nvPr/>
        </p:nvPicPr>
        <p:blipFill>
          <a:blip r:embed="rId2"/>
          <a:stretch>
            <a:fillRect/>
          </a:stretch>
        </p:blipFill>
        <p:spPr>
          <a:xfrm>
            <a:off x="758983" y="484632"/>
            <a:ext cx="10369265" cy="6010772"/>
          </a:xfrm>
          <a:prstGeom prst="rect">
            <a:avLst/>
          </a:prstGeom>
        </p:spPr>
      </p:pic>
    </p:spTree>
    <p:extLst>
      <p:ext uri="{BB962C8B-B14F-4D97-AF65-F5344CB8AC3E}">
        <p14:creationId xmlns:p14="http://schemas.microsoft.com/office/powerpoint/2010/main" val="29995442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482" y="484632"/>
            <a:ext cx="10493766" cy="6099796"/>
          </a:xfrm>
        </p:spPr>
      </p:pic>
    </p:spTree>
    <p:extLst>
      <p:ext uri="{BB962C8B-B14F-4D97-AF65-F5344CB8AC3E}">
        <p14:creationId xmlns:p14="http://schemas.microsoft.com/office/powerpoint/2010/main" val="32716587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94522" y="587829"/>
            <a:ext cx="10963470" cy="5584371"/>
          </a:xfrm>
          <a:blipFill>
            <a:blip r:embed="rId2"/>
            <a:tile tx="0" ty="0" sx="100000" sy="100000" flip="none" algn="tl"/>
          </a:blipFill>
        </p:spPr>
        <p:txBody>
          <a:bodyPr>
            <a:normAutofit/>
          </a:bodyPr>
          <a:lstStyle/>
          <a:p>
            <a:pPr marL="0" indent="0">
              <a:buNone/>
            </a:pPr>
            <a:endParaRPr lang="fa-IR" dirty="0">
              <a:cs typeface="2  Titr" panose="00000700000000000000" pitchFamily="2" charset="-78"/>
            </a:endParaRPr>
          </a:p>
          <a:p>
            <a:r>
              <a:rPr lang="fa-IR" dirty="0">
                <a:cs typeface="2  Titr" panose="00000700000000000000" pitchFamily="2" charset="-78"/>
              </a:rPr>
              <a:t>سه مد رنگی وجود دارد</a:t>
            </a:r>
            <a:r>
              <a:rPr lang="fa-IR" dirty="0" smtClean="0">
                <a:cs typeface="2  Titr" panose="00000700000000000000" pitchFamily="2" charset="-78"/>
              </a:rPr>
              <a:t>:</a:t>
            </a:r>
            <a:endParaRPr lang="en-US" dirty="0">
              <a:cs typeface="2  Titr" panose="00000700000000000000" pitchFamily="2" charset="-78"/>
            </a:endParaRPr>
          </a:p>
          <a:p>
            <a:r>
              <a:rPr lang="en-US" dirty="0">
                <a:cs typeface="2  Titr" panose="00000700000000000000" pitchFamily="2" charset="-78"/>
              </a:rPr>
              <a:t> CMYK، </a:t>
            </a:r>
            <a:r>
              <a:rPr lang="fa-IR" dirty="0">
                <a:cs typeface="2  Titr" panose="00000700000000000000" pitchFamily="2" charset="-78"/>
              </a:rPr>
              <a:t>مد چهار رنگی است که تنها از جوهرهای فیروزه­ای، سرخابی، زرد و سیاه برای چاپ استفاده می­کند و کاربرد اصلی آن چاپ بروشور، کارت ویزیت، پوسترها و دیگر محصولات چاپی بر روی کاغذ است که بصورت افست چاپ می گردد.</a:t>
            </a:r>
          </a:p>
          <a:p>
            <a:endParaRPr lang="fa-IR" dirty="0">
              <a:cs typeface="2  Titr" panose="00000700000000000000" pitchFamily="2" charset="-78"/>
            </a:endParaRPr>
          </a:p>
          <a:p>
            <a:r>
              <a:rPr lang="en-US" dirty="0">
                <a:cs typeface="2  Titr" panose="00000700000000000000" pitchFamily="2" charset="-78"/>
              </a:rPr>
              <a:t>RGB، </a:t>
            </a:r>
            <a:r>
              <a:rPr lang="fa-IR" dirty="0">
                <a:cs typeface="2  Titr" panose="00000700000000000000" pitchFamily="2" charset="-78"/>
              </a:rPr>
              <a:t>که از ترکیب رنگ­های قرمز، سبز، و آبی استفاده می­کند، در دستگاه­های دیجیتال و نمایش­گرهای کامپیوتری استفاده می­شود و بسیار روشن­تر از مد رنگی </a:t>
            </a:r>
            <a:r>
              <a:rPr lang="en-US" dirty="0">
                <a:cs typeface="2  Titr" panose="00000700000000000000" pitchFamily="2" charset="-78"/>
              </a:rPr>
              <a:t>CMYK </a:t>
            </a:r>
            <a:r>
              <a:rPr lang="fa-IR" dirty="0">
                <a:cs typeface="2  Titr" panose="00000700000000000000" pitchFamily="2" charset="-78"/>
              </a:rPr>
              <a:t>است.</a:t>
            </a:r>
          </a:p>
          <a:p>
            <a:endParaRPr lang="fa-IR" dirty="0">
              <a:cs typeface="2  Titr" panose="00000700000000000000" pitchFamily="2" charset="-78"/>
            </a:endParaRPr>
          </a:p>
          <a:p>
            <a:r>
              <a:rPr lang="fa-IR" dirty="0">
                <a:cs typeface="2  Titr" panose="00000700000000000000" pitchFamily="2" charset="-78"/>
              </a:rPr>
              <a:t>در نهایت، از سیستم تطبیق پنتون (</a:t>
            </a:r>
            <a:r>
              <a:rPr lang="en-US" dirty="0">
                <a:cs typeface="2  Titr" panose="00000700000000000000" pitchFamily="2" charset="-78"/>
              </a:rPr>
              <a:t>PMS) </a:t>
            </a:r>
            <a:r>
              <a:rPr lang="fa-IR" dirty="0">
                <a:cs typeface="2  Titr" panose="00000700000000000000" pitchFamily="2" charset="-78"/>
              </a:rPr>
              <a:t>برای تطبیق رنگ­های موجود در محصولاتی مانند تی­­شرت و دیگر مواد نقاشی ­شده استفاده می­شود. در این مد رنگی، گاهی اوقات از ترکیب جوهر های مخصوص ، یا رنگها نیز به منظور تطبیق درستِ رنگ­های منحصر به فرد استفاده می­شود.</a:t>
            </a:r>
          </a:p>
          <a:p>
            <a:endParaRPr lang="fa-IR" dirty="0">
              <a:cs typeface="2  Titr" panose="00000700000000000000" pitchFamily="2" charset="-78"/>
            </a:endParaRPr>
          </a:p>
          <a:p>
            <a:r>
              <a:rPr lang="fa-IR" dirty="0">
                <a:cs typeface="2  Titr" panose="00000700000000000000" pitchFamily="2" charset="-78"/>
              </a:rPr>
              <a:t>در پروژه­های طراحی گرافیک، آگاهی از روش کار پالت­های رنگ موضوعی مهمی است. اینجا راهنمای فوق­العاده­ای دربارۀ بهترین شکل استفاده از </a:t>
            </a:r>
            <a:r>
              <a:rPr lang="en-US" dirty="0">
                <a:cs typeface="2  Titr" panose="00000700000000000000" pitchFamily="2" charset="-78"/>
              </a:rPr>
              <a:t>RGB، CYMK، </a:t>
            </a:r>
            <a:r>
              <a:rPr lang="fa-IR" dirty="0">
                <a:cs typeface="2  Titr" panose="00000700000000000000" pitchFamily="2" charset="-78"/>
              </a:rPr>
              <a:t>و </a:t>
            </a:r>
            <a:r>
              <a:rPr lang="en-US" dirty="0">
                <a:cs typeface="2  Titr" panose="00000700000000000000" pitchFamily="2" charset="-78"/>
              </a:rPr>
              <a:t>PMS (</a:t>
            </a:r>
            <a:r>
              <a:rPr lang="fa-IR" dirty="0">
                <a:cs typeface="2  Titr" panose="00000700000000000000" pitchFamily="2" charset="-78"/>
              </a:rPr>
              <a:t>پنتون) ارائه شده است.</a:t>
            </a:r>
          </a:p>
        </p:txBody>
      </p:sp>
    </p:spTree>
    <p:extLst>
      <p:ext uri="{BB962C8B-B14F-4D97-AF65-F5344CB8AC3E}">
        <p14:creationId xmlns:p14="http://schemas.microsoft.com/office/powerpoint/2010/main" val="2493395806"/>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2283" y="615260"/>
            <a:ext cx="6299718" cy="1157556"/>
          </a:xfrm>
          <a:blipFill>
            <a:blip r:embed="rId2"/>
            <a:tile tx="0" ty="0" sx="100000" sy="100000" flip="none" algn="tl"/>
          </a:blipFill>
        </p:spPr>
        <p:txBody>
          <a:bodyPr>
            <a:normAutofit/>
          </a:bodyPr>
          <a:lstStyle/>
          <a:p>
            <a:r>
              <a:rPr lang="fa-IR" sz="6000" dirty="0" smtClean="0">
                <a:solidFill>
                  <a:schemeClr val="accent1"/>
                </a:solidFill>
                <a:cs typeface="2  Titr" panose="00000700000000000000" pitchFamily="2" charset="-78"/>
              </a:rPr>
              <a:t>دستگاه های چاپ </a:t>
            </a:r>
            <a:endParaRPr lang="fa-IR" sz="6000" dirty="0">
              <a:solidFill>
                <a:schemeClr val="accent1"/>
              </a:solidFill>
              <a:cs typeface="2  Titr" panose="00000700000000000000" pitchFamily="2" charset="-78"/>
            </a:endParaRPr>
          </a:p>
        </p:txBody>
      </p:sp>
      <p:sp>
        <p:nvSpPr>
          <p:cNvPr id="3" name="Content Placeholder 2"/>
          <p:cNvSpPr>
            <a:spLocks noGrp="1"/>
          </p:cNvSpPr>
          <p:nvPr>
            <p:ph idx="1"/>
          </p:nvPr>
        </p:nvSpPr>
        <p:spPr>
          <a:xfrm>
            <a:off x="2341983" y="615260"/>
            <a:ext cx="3191070" cy="5514391"/>
          </a:xfrm>
          <a:pattFill prst="pct5">
            <a:fgClr>
              <a:schemeClr val="accent1"/>
            </a:fgClr>
            <a:bgClr>
              <a:schemeClr val="bg1"/>
            </a:bgClr>
          </a:pattFill>
        </p:spPr>
        <p:txBody>
          <a:bodyPr>
            <a:noAutofit/>
          </a:bodyPr>
          <a:lstStyle/>
          <a:p>
            <a:r>
              <a:rPr lang="fa-IR" sz="4000" dirty="0" smtClean="0">
                <a:cs typeface="2  Titr" panose="00000700000000000000" pitchFamily="2" charset="-78"/>
              </a:rPr>
              <a:t>چاپ دیجیتال</a:t>
            </a:r>
          </a:p>
          <a:p>
            <a:r>
              <a:rPr lang="fa-IR" sz="4000" dirty="0" smtClean="0">
                <a:cs typeface="2  Titr" panose="00000700000000000000" pitchFamily="2" charset="-78"/>
              </a:rPr>
              <a:t>چاپ </a:t>
            </a:r>
            <a:r>
              <a:rPr lang="fa-IR" sz="4000" dirty="0">
                <a:cs typeface="2  Titr" panose="00000700000000000000" pitchFamily="2" charset="-78"/>
              </a:rPr>
              <a:t>افست </a:t>
            </a:r>
            <a:endParaRPr lang="fa-IR" sz="4000" dirty="0" smtClean="0">
              <a:cs typeface="2  Titr" panose="00000700000000000000" pitchFamily="2" charset="-78"/>
            </a:endParaRPr>
          </a:p>
          <a:p>
            <a:r>
              <a:rPr lang="fa-IR" sz="4000" dirty="0" smtClean="0">
                <a:cs typeface="2  Titr" panose="00000700000000000000" pitchFamily="2" charset="-78"/>
              </a:rPr>
              <a:t>پرینت </a:t>
            </a:r>
            <a:r>
              <a:rPr lang="fa-IR" sz="4000" dirty="0">
                <a:cs typeface="2  Titr" panose="00000700000000000000" pitchFamily="2" charset="-78"/>
              </a:rPr>
              <a:t>رومیزی </a:t>
            </a:r>
            <a:endParaRPr lang="fa-IR" sz="4000" dirty="0" smtClean="0">
              <a:cs typeface="2  Titr" panose="00000700000000000000" pitchFamily="2" charset="-78"/>
            </a:endParaRPr>
          </a:p>
          <a:p>
            <a:r>
              <a:rPr lang="fa-IR" sz="4000" dirty="0" smtClean="0">
                <a:cs typeface="2  Titr" panose="00000700000000000000" pitchFamily="2" charset="-78"/>
              </a:rPr>
              <a:t>پرینتر 3بعدی</a:t>
            </a:r>
          </a:p>
          <a:p>
            <a:r>
              <a:rPr lang="fa-IR" sz="4000" dirty="0" smtClean="0">
                <a:cs typeface="2  Titr" panose="00000700000000000000" pitchFamily="2" charset="-78"/>
              </a:rPr>
              <a:t>چاپ سیلک </a:t>
            </a:r>
          </a:p>
          <a:p>
            <a:r>
              <a:rPr lang="fa-IR" sz="4000" dirty="0" smtClean="0">
                <a:cs typeface="2  Titr" panose="00000700000000000000" pitchFamily="2" charset="-78"/>
              </a:rPr>
              <a:t> چاپ </a:t>
            </a:r>
            <a:r>
              <a:rPr lang="fa-IR" sz="4000" dirty="0">
                <a:cs typeface="2  Titr" panose="00000700000000000000" pitchFamily="2" charset="-78"/>
              </a:rPr>
              <a:t>حرارتی  </a:t>
            </a:r>
            <a:endParaRPr lang="fa-IR" sz="4000" dirty="0" smtClean="0">
              <a:cs typeface="2  Titr" panose="00000700000000000000" pitchFamily="2" charset="-78"/>
            </a:endParaRPr>
          </a:p>
          <a:p>
            <a:r>
              <a:rPr lang="fa-IR" sz="4000" dirty="0" smtClean="0">
                <a:cs typeface="2  Titr" panose="00000700000000000000" pitchFamily="2" charset="-78"/>
              </a:rPr>
              <a:t>دستگاه پلاتر</a:t>
            </a:r>
            <a:endParaRPr lang="fa-IR" sz="4000" dirty="0">
              <a:cs typeface="2  Titr" panose="00000700000000000000" pitchFamily="2" charset="-78"/>
            </a:endParaRPr>
          </a:p>
          <a:p>
            <a:endParaRPr lang="fa-IR" sz="4000" dirty="0">
              <a:cs typeface="2  Titr" panose="00000700000000000000" pitchFamily="2" charset="-78"/>
            </a:endParaRPr>
          </a:p>
        </p:txBody>
      </p:sp>
    </p:spTree>
    <p:extLst>
      <p:ext uri="{BB962C8B-B14F-4D97-AF65-F5344CB8AC3E}">
        <p14:creationId xmlns:p14="http://schemas.microsoft.com/office/powerpoint/2010/main" val="748976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0556" y="793101"/>
            <a:ext cx="4391545" cy="727789"/>
          </a:xfrm>
        </p:spPr>
        <p:txBody>
          <a:bodyPr>
            <a:noAutofit/>
          </a:bodyPr>
          <a:lstStyle/>
          <a:p>
            <a:r>
              <a:rPr lang="fa-IR" sz="6000" dirty="0">
                <a:solidFill>
                  <a:schemeClr val="accent1"/>
                </a:solidFill>
                <a:cs typeface="2  Titr" panose="00000700000000000000" pitchFamily="2" charset="-78"/>
              </a:rPr>
              <a:t>چاپ دیجیتال</a:t>
            </a:r>
            <a:br>
              <a:rPr lang="fa-IR" sz="6000" dirty="0">
                <a:solidFill>
                  <a:schemeClr val="accent1"/>
                </a:solidFill>
                <a:cs typeface="2  Titr" panose="00000700000000000000" pitchFamily="2" charset="-78"/>
              </a:rPr>
            </a:br>
            <a:endParaRPr lang="fa-IR" sz="6000" dirty="0">
              <a:solidFill>
                <a:schemeClr val="accent1"/>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6749"/>
            <a:ext cx="5647885" cy="4301413"/>
          </a:xfrm>
        </p:spPr>
      </p:pic>
      <p:sp>
        <p:nvSpPr>
          <p:cNvPr id="5" name="Rectangle 4"/>
          <p:cNvSpPr/>
          <p:nvPr/>
        </p:nvSpPr>
        <p:spPr>
          <a:xfrm>
            <a:off x="5486400" y="1335468"/>
            <a:ext cx="6400800" cy="4801314"/>
          </a:xfrm>
          <a:prstGeom prst="rect">
            <a:avLst/>
          </a:prstGeom>
        </p:spPr>
        <p:txBody>
          <a:bodyPr wrap="square">
            <a:spAutoFit/>
          </a:bodyPr>
          <a:lstStyle/>
          <a:p>
            <a:pPr algn="just"/>
            <a:r>
              <a:rPr lang="fa-IR" dirty="0">
                <a:cs typeface="2  Zar" panose="00000400000000000000" pitchFamily="2" charset="-78"/>
              </a:rPr>
              <a:t> چاپ دیجیتال یکی از روش‌های تبدیل تصاویر دیجیتال به محصولات چاپی است. این روش معمولاً شامل چاپ حرفه‌ای در تیراژهای کم تعداد توسط نشر رومیزی و دیگر منابع دیجیتال است که بوسیله چاپگرهای لارج‌فرمت و یا چاپگرهای لیزری و جوهرافشان حرفه‌ای انجام می‌شود. چاپ دیجیتال دارای هزینه بیشتری برای چاپ هر صفحه در مقایسه با روش‌های سنتی مثل چاپ افست است ولی این قیمت بالاتر معمولاً با صرفه جویی در هزینه‌های دیگری که در تهیه پلیت های چاپ انجام می‌شوند برای تیراژهای کم تعداد جبران می‌شود. این روش امکان چاپ بلافاصله پس از تقاضا در تیراژ محدود را فراهم می‌آورد و امکان تغییر تصاویر و محتویات صفحه (اطلاعات متغیر) در هر برگ چاپی را در اختیار می‌گذارد. صرفه‌جویی در نیروی انسانی و توان رو به گسترش ماشین‌های چاپ دیجیتال در بالا بردن کیفیت، پایین آمدن هزینه تمام شده هر برگ چاپی و بالا رفتن تیراژ به این معناست که چاپ دیجیتال در حال رسیدن به نقطه رقابت با چاپ افست و حتی پیشی‌گرفتن از آن است. پس به طور کلی می‌توان گفت که چاپ دیجیتال نوعی چاپ است که در آن بجای بهره‌گیری از دستگاه‌ها و ماشین‌آلات دستی و نیمه اتوماتیک افست از دستگاه‌ها و ماشین‌آلات دیجیتال و تمام اتوماتیک استفاده می‌شود و موجب کاهش بسیار زیاد در زمان چاپ و همچنین بالا رفتن کیفیت چاپ می‌شود گفتنی است که در روش چاپ دیجیتال کیفیت بدست آمده به مراتب بالاتر از چاپ افست می‌باشد. در حال حاضر منظور از چاپ دیجیتال در بازار چاپ، عمدتاً چاپ تونری با استفاده از انواع چاپگرهای لیزری حرفه‌ای بر روی انواع کاغذ است. </a:t>
            </a:r>
          </a:p>
        </p:txBody>
      </p:sp>
    </p:spTree>
    <p:extLst>
      <p:ext uri="{BB962C8B-B14F-4D97-AF65-F5344CB8AC3E}">
        <p14:creationId xmlns:p14="http://schemas.microsoft.com/office/powerpoint/2010/main" val="312252759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4590" y="484632"/>
            <a:ext cx="5583658" cy="604335"/>
          </a:xfrm>
        </p:spPr>
        <p:txBody>
          <a:bodyPr>
            <a:noAutofit/>
          </a:bodyPr>
          <a:lstStyle/>
          <a:p>
            <a:r>
              <a:rPr lang="fa-IR" sz="4000" dirty="0" smtClean="0">
                <a:solidFill>
                  <a:srgbClr val="C00000"/>
                </a:solidFill>
                <a:cs typeface="2  Titr" panose="00000700000000000000" pitchFamily="2" charset="-78"/>
              </a:rPr>
              <a:t>ابزار وشیوه های تبلیغاتی</a:t>
            </a:r>
            <a:endParaRPr lang="fa-IR" sz="4000" dirty="0">
              <a:solidFill>
                <a:srgbClr val="C00000"/>
              </a:solidFill>
              <a:cs typeface="2  Titr" panose="00000700000000000000" pitchFamily="2" charset="-78"/>
            </a:endParaRPr>
          </a:p>
        </p:txBody>
      </p:sp>
      <p:sp>
        <p:nvSpPr>
          <p:cNvPr id="3" name="Content Placeholder 2"/>
          <p:cNvSpPr>
            <a:spLocks noGrp="1"/>
          </p:cNvSpPr>
          <p:nvPr>
            <p:ph idx="1"/>
          </p:nvPr>
        </p:nvSpPr>
        <p:spPr>
          <a:xfrm>
            <a:off x="1069848" y="1537855"/>
            <a:ext cx="10058400" cy="5074920"/>
          </a:xfrm>
        </p:spPr>
        <p:txBody>
          <a:bodyPr>
            <a:normAutofit/>
          </a:bodyPr>
          <a:lstStyle/>
          <a:p>
            <a:pPr>
              <a:lnSpc>
                <a:spcPct val="100000"/>
              </a:lnSpc>
            </a:pPr>
            <a:r>
              <a:rPr lang="fa-IR" dirty="0" smtClean="0">
                <a:cs typeface="2  Zar" panose="00000400000000000000" pitchFamily="2" charset="-78"/>
              </a:rPr>
              <a:t>     </a:t>
            </a:r>
            <a:r>
              <a:rPr lang="fa-IR" dirty="0" smtClean="0">
                <a:solidFill>
                  <a:srgbClr val="0070C0"/>
                </a:solidFill>
                <a:cs typeface="2  Zar" panose="00000400000000000000" pitchFamily="2" charset="-78"/>
              </a:rPr>
              <a:t>لمپوست بنر  و تیر برد </a:t>
            </a:r>
          </a:p>
          <a:p>
            <a:pPr>
              <a:lnSpc>
                <a:spcPct val="100000"/>
              </a:lnSpc>
            </a:pPr>
            <a:r>
              <a:rPr lang="fa-IR" dirty="0">
                <a:solidFill>
                  <a:srgbClr val="0070C0"/>
                </a:solidFill>
                <a:cs typeface="2  Zar" panose="00000400000000000000" pitchFamily="2" charset="-78"/>
              </a:rPr>
              <a:t> </a:t>
            </a:r>
            <a:r>
              <a:rPr lang="fa-IR" dirty="0" smtClean="0">
                <a:solidFill>
                  <a:srgbClr val="0070C0"/>
                </a:solidFill>
                <a:cs typeface="2  Zar" panose="00000400000000000000" pitchFamily="2" charset="-78"/>
              </a:rPr>
              <a:t>    بیلبورد های جاده </a:t>
            </a:r>
            <a:r>
              <a:rPr lang="fa-IR" dirty="0">
                <a:solidFill>
                  <a:srgbClr val="0070C0"/>
                </a:solidFill>
                <a:cs typeface="2  Zar" panose="00000400000000000000" pitchFamily="2" charset="-78"/>
              </a:rPr>
              <a:t>ای </a:t>
            </a:r>
            <a:r>
              <a:rPr lang="fa-IR" dirty="0" smtClean="0">
                <a:solidFill>
                  <a:srgbClr val="0070C0"/>
                </a:solidFill>
                <a:cs typeface="2  Zar" panose="00000400000000000000" pitchFamily="2" charset="-78"/>
              </a:rPr>
              <a:t>وپرتابلهای </a:t>
            </a:r>
            <a:r>
              <a:rPr lang="fa-IR" dirty="0">
                <a:solidFill>
                  <a:srgbClr val="0070C0"/>
                </a:solidFill>
                <a:cs typeface="2  Zar" panose="00000400000000000000" pitchFamily="2" charset="-78"/>
              </a:rPr>
              <a:t>خیابانی</a:t>
            </a:r>
          </a:p>
          <a:p>
            <a:pPr>
              <a:lnSpc>
                <a:spcPct val="100000"/>
              </a:lnSpc>
            </a:pPr>
            <a:r>
              <a:rPr lang="fa-IR" dirty="0">
                <a:solidFill>
                  <a:srgbClr val="0070C0"/>
                </a:solidFill>
                <a:cs typeface="2  Zar" panose="00000400000000000000" pitchFamily="2" charset="-78"/>
              </a:rPr>
              <a:t>    استرابوردهای تبلیغاتی</a:t>
            </a:r>
          </a:p>
          <a:p>
            <a:pPr>
              <a:lnSpc>
                <a:spcPct val="100000"/>
              </a:lnSpc>
            </a:pPr>
            <a:r>
              <a:rPr lang="fa-IR" dirty="0">
                <a:solidFill>
                  <a:srgbClr val="0070C0"/>
                </a:solidFill>
                <a:cs typeface="2  Zar" panose="00000400000000000000" pitchFamily="2" charset="-78"/>
              </a:rPr>
              <a:t>    تلویزیون های بزرگ شهری</a:t>
            </a:r>
          </a:p>
          <a:p>
            <a:pPr>
              <a:lnSpc>
                <a:spcPct val="100000"/>
              </a:lnSpc>
            </a:pPr>
            <a:r>
              <a:rPr lang="fa-IR" dirty="0">
                <a:solidFill>
                  <a:srgbClr val="0070C0"/>
                </a:solidFill>
                <a:cs typeface="2  Zar" panose="00000400000000000000" pitchFamily="2" charset="-78"/>
              </a:rPr>
              <a:t>    تبلیغات بر روی بدنه </a:t>
            </a:r>
            <a:r>
              <a:rPr lang="fa-IR" dirty="0" smtClean="0">
                <a:solidFill>
                  <a:srgbClr val="0070C0"/>
                </a:solidFill>
                <a:cs typeface="2  Zar" panose="00000400000000000000" pitchFamily="2" charset="-78"/>
              </a:rPr>
              <a:t>تاکسی و </a:t>
            </a:r>
            <a:r>
              <a:rPr lang="fa-IR" dirty="0">
                <a:solidFill>
                  <a:srgbClr val="0070C0"/>
                </a:solidFill>
                <a:cs typeface="2  Zar" panose="00000400000000000000" pitchFamily="2" charset="-78"/>
              </a:rPr>
              <a:t>اتوبوس های </a:t>
            </a:r>
            <a:r>
              <a:rPr lang="fa-IR" dirty="0" smtClean="0">
                <a:solidFill>
                  <a:srgbClr val="0070C0"/>
                </a:solidFill>
                <a:cs typeface="2  Zar" panose="00000400000000000000" pitchFamily="2" charset="-78"/>
              </a:rPr>
              <a:t>شهری</a:t>
            </a:r>
            <a:endParaRPr lang="fa-IR" dirty="0">
              <a:solidFill>
                <a:srgbClr val="0070C0"/>
              </a:solidFill>
              <a:cs typeface="2  Zar" panose="00000400000000000000" pitchFamily="2" charset="-78"/>
            </a:endParaRPr>
          </a:p>
          <a:p>
            <a:pPr>
              <a:lnSpc>
                <a:spcPct val="100000"/>
              </a:lnSpc>
            </a:pPr>
            <a:r>
              <a:rPr lang="fa-IR" dirty="0">
                <a:solidFill>
                  <a:srgbClr val="0070C0"/>
                </a:solidFill>
                <a:cs typeface="2  Zar" panose="00000400000000000000" pitchFamily="2" charset="-78"/>
              </a:rPr>
              <a:t>    تبلیغات بر روی بدنه </a:t>
            </a:r>
            <a:r>
              <a:rPr lang="fa-IR" dirty="0" smtClean="0">
                <a:solidFill>
                  <a:srgbClr val="0070C0"/>
                </a:solidFill>
                <a:cs typeface="2  Zar" panose="00000400000000000000" pitchFamily="2" charset="-78"/>
              </a:rPr>
              <a:t>تبلیغات </a:t>
            </a:r>
            <a:r>
              <a:rPr lang="fa-IR" dirty="0">
                <a:solidFill>
                  <a:srgbClr val="0070C0"/>
                </a:solidFill>
                <a:cs typeface="2  Zar" panose="00000400000000000000" pitchFamily="2" charset="-78"/>
              </a:rPr>
              <a:t>پل های هوایی و عابر پیاده</a:t>
            </a:r>
          </a:p>
          <a:p>
            <a:pPr>
              <a:lnSpc>
                <a:spcPct val="100000"/>
              </a:lnSpc>
            </a:pPr>
            <a:r>
              <a:rPr lang="fa-IR" dirty="0">
                <a:solidFill>
                  <a:srgbClr val="0070C0"/>
                </a:solidFill>
                <a:cs typeface="2  Zar" panose="00000400000000000000" pitchFamily="2" charset="-78"/>
              </a:rPr>
              <a:t>    دیواری نویسی و نقاشی دیواری</a:t>
            </a:r>
          </a:p>
          <a:p>
            <a:pPr>
              <a:lnSpc>
                <a:spcPct val="100000"/>
              </a:lnSpc>
            </a:pPr>
            <a:r>
              <a:rPr lang="fa-IR" dirty="0">
                <a:solidFill>
                  <a:srgbClr val="0070C0"/>
                </a:solidFill>
                <a:cs typeface="2  Zar" panose="00000400000000000000" pitchFamily="2" charset="-78"/>
              </a:rPr>
              <a:t>    دستگیره های </a:t>
            </a:r>
            <a:r>
              <a:rPr lang="fa-IR" dirty="0" smtClean="0">
                <a:solidFill>
                  <a:srgbClr val="0070C0"/>
                </a:solidFill>
                <a:cs typeface="2  Zar" panose="00000400000000000000" pitchFamily="2" charset="-78"/>
              </a:rPr>
              <a:t>تبلیغاتی در مترو واتوبوس </a:t>
            </a:r>
            <a:endParaRPr lang="fa-IR" dirty="0">
              <a:solidFill>
                <a:srgbClr val="0070C0"/>
              </a:solidFill>
              <a:cs typeface="2  Zar" panose="00000400000000000000" pitchFamily="2" charset="-78"/>
            </a:endParaRPr>
          </a:p>
          <a:p>
            <a:pPr>
              <a:lnSpc>
                <a:spcPct val="100000"/>
              </a:lnSpc>
            </a:pPr>
            <a:r>
              <a:rPr lang="fa-IR" dirty="0" smtClean="0">
                <a:solidFill>
                  <a:srgbClr val="0070C0"/>
                </a:solidFill>
                <a:cs typeface="2  Zar" panose="00000400000000000000" pitchFamily="2" charset="-78"/>
              </a:rPr>
              <a:t>    استند و پلاکارد های عمومی </a:t>
            </a:r>
            <a:endParaRPr lang="fa-IR" dirty="0">
              <a:solidFill>
                <a:srgbClr val="0070C0"/>
              </a:solidFill>
              <a:cs typeface="2  Zar" panose="00000400000000000000" pitchFamily="2" charset="-78"/>
            </a:endParaRPr>
          </a:p>
          <a:p>
            <a:pPr>
              <a:lnSpc>
                <a:spcPct val="100000"/>
              </a:lnSpc>
            </a:pPr>
            <a:r>
              <a:rPr lang="fa-IR" dirty="0">
                <a:solidFill>
                  <a:srgbClr val="0070C0"/>
                </a:solidFill>
                <a:cs typeface="2  Zar" panose="00000400000000000000" pitchFamily="2" charset="-78"/>
              </a:rPr>
              <a:t>    ابزارهای خلاقانه و نامتعارف</a:t>
            </a:r>
          </a:p>
          <a:p>
            <a:pPr>
              <a:lnSpc>
                <a:spcPct val="100000"/>
              </a:lnSpc>
            </a:pPr>
            <a:endParaRPr lang="fa-IR" dirty="0">
              <a:solidFill>
                <a:srgbClr val="0070C0"/>
              </a:solidFill>
            </a:endParaRPr>
          </a:p>
        </p:txBody>
      </p:sp>
    </p:spTree>
    <p:extLst>
      <p:ext uri="{BB962C8B-B14F-4D97-AF65-F5344CB8AC3E}">
        <p14:creationId xmlns:p14="http://schemas.microsoft.com/office/powerpoint/2010/main" val="25669229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ircle(in)">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circle(in)">
                                      <p:cBhvr>
                                        <p:cTn id="52" dur="20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circle(in)">
                                      <p:cBhvr>
                                        <p:cTn id="5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644" y="1221750"/>
            <a:ext cx="4811424" cy="681695"/>
          </a:xfrm>
        </p:spPr>
        <p:txBody>
          <a:bodyPr>
            <a:noAutofit/>
          </a:bodyPr>
          <a:lstStyle/>
          <a:p>
            <a:r>
              <a:rPr lang="fa-IR" sz="8000" dirty="0">
                <a:solidFill>
                  <a:schemeClr val="accent1"/>
                </a:solidFill>
                <a:cs typeface="2  Titr" panose="00000700000000000000" pitchFamily="2" charset="-78"/>
              </a:rPr>
              <a:t>چاپ افست </a:t>
            </a:r>
            <a:br>
              <a:rPr lang="fa-IR" sz="8000" dirty="0">
                <a:solidFill>
                  <a:schemeClr val="accent1"/>
                </a:solidFill>
                <a:cs typeface="2  Titr" panose="00000700000000000000" pitchFamily="2" charset="-78"/>
              </a:rPr>
            </a:br>
            <a:endParaRPr lang="fa-IR" sz="8000" dirty="0">
              <a:solidFill>
                <a:schemeClr val="accent1"/>
              </a:solidFill>
              <a:cs typeface="2  Titr" panose="00000700000000000000" pitchFamily="2" charset="-78"/>
            </a:endParaRPr>
          </a:p>
        </p:txBody>
      </p:sp>
      <p:sp>
        <p:nvSpPr>
          <p:cNvPr id="3" name="Content Placeholder 2"/>
          <p:cNvSpPr>
            <a:spLocks noGrp="1"/>
          </p:cNvSpPr>
          <p:nvPr>
            <p:ph idx="1"/>
          </p:nvPr>
        </p:nvSpPr>
        <p:spPr>
          <a:xfrm>
            <a:off x="6428792" y="2121408"/>
            <a:ext cx="5085184" cy="4050792"/>
          </a:xfrm>
        </p:spPr>
        <p:txBody>
          <a:bodyPr/>
          <a:lstStyle/>
          <a:p>
            <a:pPr algn="just"/>
            <a:r>
              <a:rPr lang="fa-IR" dirty="0">
                <a:cs typeface="2  Zar" panose="00000400000000000000" pitchFamily="2" charset="-78"/>
              </a:rPr>
              <a:t> در چاپ افست از مدل رنگ </a:t>
            </a:r>
            <a:r>
              <a:rPr lang="en-US" dirty="0">
                <a:cs typeface="2  Zar" panose="00000400000000000000" pitchFamily="2" charset="-78"/>
              </a:rPr>
              <a:t>CMYK </a:t>
            </a:r>
            <a:r>
              <a:rPr lang="fa-IR" dirty="0">
                <a:cs typeface="2  Zar" panose="00000400000000000000" pitchFamily="2" charset="-78"/>
              </a:rPr>
              <a:t>استفاده مي شود و هر رنگ به صورت جدا گانه بر روي كاغذ چاپ ميشود و عمل تركيب رنگ بر روي كاغذ صورت ميگيرد.برخي از دستگاه هاي چاپ افست داراي يك ستون رنگ هستند يعني در هر بار مكش كاغذ فقط مي توانند يك رنگ را روي كاغذ چاپ كنند. برخي از دستگاه ها دو رنگ و برخي نيز چهار رنگ هستند كه چاپ هر چهار رنگ را با يك بار مكش كاغذ انجام مي دهند. برخي از دستگاه هاي چاپ افست 5 رنگ هستند كه علاوه بر چاپ هم زمان </a:t>
            </a:r>
            <a:r>
              <a:rPr lang="en-US" dirty="0">
                <a:cs typeface="2  Zar" panose="00000400000000000000" pitchFamily="2" charset="-78"/>
              </a:rPr>
              <a:t>CMYK </a:t>
            </a:r>
            <a:r>
              <a:rPr lang="fa-IR" dirty="0">
                <a:cs typeface="2  Zar" panose="00000400000000000000" pitchFamily="2" charset="-78"/>
              </a:rPr>
              <a:t>ميتوانند چاپ رنگ پنجم (مثلاً نقره اي يا طلايي يا رنگ هاي ساختگي) و يا حتي چاپ ورني را انجام دهند.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02" y="1491148"/>
            <a:ext cx="5715000" cy="4286250"/>
          </a:xfrm>
          <a:prstGeom prst="rect">
            <a:avLst/>
          </a:prstGeom>
        </p:spPr>
      </p:pic>
    </p:spTree>
    <p:extLst>
      <p:ext uri="{BB962C8B-B14F-4D97-AF65-F5344CB8AC3E}">
        <p14:creationId xmlns:p14="http://schemas.microsoft.com/office/powerpoint/2010/main" val="4264742964"/>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38939" y="624591"/>
            <a:ext cx="4176942" cy="1609344"/>
          </a:xfrm>
        </p:spPr>
        <p:txBody>
          <a:bodyPr>
            <a:noAutofit/>
          </a:bodyPr>
          <a:lstStyle/>
          <a:p>
            <a:r>
              <a:rPr lang="fa-IR" sz="6000" dirty="0">
                <a:solidFill>
                  <a:schemeClr val="accent1"/>
                </a:solidFill>
                <a:cs typeface="2  Titr" panose="00000700000000000000" pitchFamily="2" charset="-78"/>
              </a:rPr>
              <a:t>پرینت رومیزی </a:t>
            </a:r>
            <a:br>
              <a:rPr lang="fa-IR" sz="6000" dirty="0">
                <a:solidFill>
                  <a:schemeClr val="accent1"/>
                </a:solidFill>
                <a:cs typeface="2  Titr" panose="00000700000000000000" pitchFamily="2" charset="-78"/>
              </a:rPr>
            </a:br>
            <a:endParaRPr lang="fa-IR" sz="6000" dirty="0">
              <a:solidFill>
                <a:schemeClr val="accent1"/>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0022" y="2547256"/>
            <a:ext cx="3652935" cy="365293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898" y="3041779"/>
            <a:ext cx="3832411" cy="32843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27" y="3041779"/>
            <a:ext cx="3369156" cy="2985795"/>
          </a:xfrm>
          <a:prstGeom prst="rect">
            <a:avLst/>
          </a:prstGeom>
        </p:spPr>
      </p:pic>
    </p:spTree>
    <p:extLst>
      <p:ext uri="{BB962C8B-B14F-4D97-AF65-F5344CB8AC3E}">
        <p14:creationId xmlns:p14="http://schemas.microsoft.com/office/powerpoint/2010/main" val="154853673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37918" y="484632"/>
            <a:ext cx="3990330" cy="1609344"/>
          </a:xfrm>
        </p:spPr>
        <p:txBody>
          <a:bodyPr>
            <a:noAutofit/>
          </a:bodyPr>
          <a:lstStyle/>
          <a:p>
            <a:r>
              <a:rPr lang="fa-IR" sz="6000" dirty="0">
                <a:solidFill>
                  <a:schemeClr val="accent1"/>
                </a:solidFill>
                <a:cs typeface="2  Titr" panose="00000700000000000000" pitchFamily="2" charset="-78"/>
              </a:rPr>
              <a:t>پرینتر 3بعدی</a:t>
            </a:r>
            <a:br>
              <a:rPr lang="fa-IR" sz="6000" dirty="0">
                <a:solidFill>
                  <a:schemeClr val="accent1"/>
                </a:solidFill>
                <a:cs typeface="2  Titr" panose="00000700000000000000" pitchFamily="2" charset="-78"/>
              </a:rPr>
            </a:br>
            <a:endParaRPr lang="fa-IR" sz="6000" dirty="0">
              <a:solidFill>
                <a:schemeClr val="accent1"/>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89619"/>
            <a:ext cx="9459286" cy="5029841"/>
          </a:xfrm>
        </p:spPr>
      </p:pic>
    </p:spTree>
    <p:extLst>
      <p:ext uri="{BB962C8B-B14F-4D97-AF65-F5344CB8AC3E}">
        <p14:creationId xmlns:p14="http://schemas.microsoft.com/office/powerpoint/2010/main" val="29653932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4326" y="484632"/>
            <a:ext cx="3103921" cy="1568103"/>
          </a:xfrm>
        </p:spPr>
        <p:txBody>
          <a:bodyPr>
            <a:noAutofit/>
          </a:bodyPr>
          <a:lstStyle/>
          <a:p>
            <a:r>
              <a:rPr lang="fa-IR" sz="6000" dirty="0">
                <a:solidFill>
                  <a:schemeClr val="accent1"/>
                </a:solidFill>
                <a:cs typeface="2  Titr" panose="00000700000000000000" pitchFamily="2" charset="-78"/>
              </a:rPr>
              <a:t>چاپ سیلک </a:t>
            </a:r>
            <a:br>
              <a:rPr lang="fa-IR" sz="6000" dirty="0">
                <a:solidFill>
                  <a:schemeClr val="accent1"/>
                </a:solidFill>
                <a:cs typeface="2  Titr" panose="00000700000000000000" pitchFamily="2" charset="-78"/>
              </a:rPr>
            </a:br>
            <a:endParaRPr lang="fa-IR" sz="6000" dirty="0">
              <a:solidFill>
                <a:schemeClr val="accent1"/>
              </a:solidFill>
              <a:cs typeface="2  Titr" panose="00000700000000000000" pitchFamily="2" charset="-78"/>
            </a:endParaRPr>
          </a:p>
        </p:txBody>
      </p:sp>
      <p:sp>
        <p:nvSpPr>
          <p:cNvPr id="3" name="Content Placeholder 2"/>
          <p:cNvSpPr>
            <a:spLocks noGrp="1"/>
          </p:cNvSpPr>
          <p:nvPr>
            <p:ph idx="1"/>
          </p:nvPr>
        </p:nvSpPr>
        <p:spPr>
          <a:xfrm>
            <a:off x="6419461" y="1614195"/>
            <a:ext cx="4544007" cy="4530012"/>
          </a:xfrm>
        </p:spPr>
        <p:txBody>
          <a:bodyPr>
            <a:normAutofit/>
          </a:bodyPr>
          <a:lstStyle/>
          <a:p>
            <a:pPr algn="just">
              <a:lnSpc>
                <a:spcPct val="150000"/>
              </a:lnSpc>
            </a:pPr>
            <a:r>
              <a:rPr lang="fa-IR" dirty="0" smtClean="0"/>
              <a:t>چاپ سیلک </a:t>
            </a:r>
            <a:r>
              <a:rPr lang="fa-IR" dirty="0"/>
              <a:t>به منظور چاپ تصویر می باشد و از پارچه با توری با سوراخ‌های بسیار ریز استفاده می‌شود که نهایتا تصویر مورد نظر روی این توری منعکس می گردد و بخش‌هایی از تصویر که باید بی رنگ باشند، با ماده‌ای مسدود کننده مانند موم پوشیده می‌شود. اپراتور مرکب چاپ یا رنگ را با فشار کاردک یا غلتک به سطح چاپ شونده منتقل می‌نماید. رنگ یا مرکب تنها به بخش‌های مسدود نشده منتقل و تصویر روی آن ظاهر می شود.</a:t>
            </a:r>
          </a:p>
          <a:p>
            <a:pPr algn="just">
              <a:lnSpc>
                <a:spcPct val="150000"/>
              </a:lnSpc>
            </a:pPr>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79" y="3429875"/>
            <a:ext cx="5011173" cy="29522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79" y="247261"/>
            <a:ext cx="3875314" cy="2906486"/>
          </a:xfrm>
          <a:prstGeom prst="rect">
            <a:avLst/>
          </a:prstGeom>
        </p:spPr>
      </p:pic>
    </p:spTree>
    <p:extLst>
      <p:ext uri="{BB962C8B-B14F-4D97-AF65-F5344CB8AC3E}">
        <p14:creationId xmlns:p14="http://schemas.microsoft.com/office/powerpoint/2010/main" val="259917708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926" y="484632"/>
            <a:ext cx="4018321" cy="1609344"/>
          </a:xfrm>
        </p:spPr>
        <p:txBody>
          <a:bodyPr>
            <a:normAutofit/>
          </a:bodyPr>
          <a:lstStyle/>
          <a:p>
            <a:r>
              <a:rPr lang="fa-IR" sz="6000" dirty="0">
                <a:solidFill>
                  <a:schemeClr val="accent1"/>
                </a:solidFill>
                <a:cs typeface="2  Titr" panose="00000700000000000000" pitchFamily="2" charset="-78"/>
              </a:rPr>
              <a:t>چاپ حرارتی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9910" y="2792404"/>
            <a:ext cx="6341771" cy="337565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97" y="653530"/>
            <a:ext cx="4886276" cy="3862485"/>
          </a:xfrm>
          <a:prstGeom prst="rect">
            <a:avLst/>
          </a:prstGeom>
        </p:spPr>
      </p:pic>
    </p:spTree>
    <p:extLst>
      <p:ext uri="{BB962C8B-B14F-4D97-AF65-F5344CB8AC3E}">
        <p14:creationId xmlns:p14="http://schemas.microsoft.com/office/powerpoint/2010/main" val="3695209308"/>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1812" y="839194"/>
            <a:ext cx="3626436" cy="3882095"/>
          </a:xfrm>
        </p:spPr>
        <p:txBody>
          <a:bodyPr>
            <a:noAutofit/>
          </a:bodyPr>
          <a:lstStyle/>
          <a:p>
            <a:pPr>
              <a:lnSpc>
                <a:spcPct val="200000"/>
              </a:lnSpc>
            </a:pPr>
            <a:r>
              <a:rPr lang="fa-IR" sz="6000" dirty="0">
                <a:solidFill>
                  <a:schemeClr val="accent1"/>
                </a:solidFill>
                <a:cs typeface="2  Titr" panose="00000700000000000000" pitchFamily="2" charset="-78"/>
              </a:rPr>
              <a:t>دستگاه </a:t>
            </a:r>
            <a:r>
              <a:rPr lang="fa-IR" sz="6000" dirty="0" smtClean="0">
                <a:solidFill>
                  <a:schemeClr val="accent1"/>
                </a:solidFill>
                <a:cs typeface="2  Titr" panose="00000700000000000000" pitchFamily="2" charset="-78"/>
              </a:rPr>
              <a:t>پلاتر</a:t>
            </a:r>
            <a:br>
              <a:rPr lang="fa-IR" sz="6000" dirty="0" smtClean="0">
                <a:solidFill>
                  <a:schemeClr val="accent1"/>
                </a:solidFill>
                <a:cs typeface="2  Titr" panose="00000700000000000000" pitchFamily="2" charset="-78"/>
              </a:rPr>
            </a:br>
            <a:r>
              <a:rPr lang="fa-IR" sz="6000" dirty="0" smtClean="0">
                <a:solidFill>
                  <a:schemeClr val="accent1"/>
                </a:solidFill>
                <a:cs typeface="2  Titr" panose="00000700000000000000" pitchFamily="2" charset="-78"/>
              </a:rPr>
              <a:t>دستگاه بنر</a:t>
            </a:r>
            <a:r>
              <a:rPr lang="fa-IR" sz="6000" dirty="0">
                <a:solidFill>
                  <a:schemeClr val="accent1"/>
                </a:solidFill>
                <a:cs typeface="2  Titr" panose="00000700000000000000" pitchFamily="2" charset="-78"/>
              </a:rPr>
              <a:t/>
            </a:r>
            <a:br>
              <a:rPr lang="fa-IR" sz="6000" dirty="0">
                <a:solidFill>
                  <a:schemeClr val="accent1"/>
                </a:solidFill>
                <a:cs typeface="2  Titr" panose="00000700000000000000" pitchFamily="2" charset="-78"/>
              </a:rPr>
            </a:br>
            <a:endParaRPr lang="fa-IR" sz="6000" dirty="0">
              <a:solidFill>
                <a:schemeClr val="accent1"/>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0669" y="198794"/>
            <a:ext cx="5401733" cy="4051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92" y="2369973"/>
            <a:ext cx="7001711" cy="4217437"/>
          </a:xfrm>
          <a:prstGeom prst="rect">
            <a:avLst/>
          </a:prstGeom>
        </p:spPr>
      </p:pic>
    </p:spTree>
    <p:extLst>
      <p:ext uri="{BB962C8B-B14F-4D97-AF65-F5344CB8AC3E}">
        <p14:creationId xmlns:p14="http://schemas.microsoft.com/office/powerpoint/2010/main" val="188921702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8669" y="484632"/>
            <a:ext cx="4279578" cy="1609344"/>
          </a:xfrm>
        </p:spPr>
        <p:txBody>
          <a:bodyPr>
            <a:normAutofit/>
          </a:bodyPr>
          <a:lstStyle/>
          <a:p>
            <a:r>
              <a:rPr lang="fa-IR" sz="4000" dirty="0">
                <a:solidFill>
                  <a:srgbClr val="0070C0"/>
                </a:solidFill>
                <a:cs typeface="2  Titr" panose="00000700000000000000" pitchFamily="2" charset="-78"/>
              </a:rPr>
              <a:t> لمپوست بنر  </a:t>
            </a:r>
            <a:r>
              <a:rPr lang="fa-IR" sz="4000" dirty="0" smtClean="0">
                <a:solidFill>
                  <a:srgbClr val="0070C0"/>
                </a:solidFill>
                <a:cs typeface="2  Titr" panose="00000700000000000000" pitchFamily="2" charset="-78"/>
              </a:rPr>
              <a:t>و  </a:t>
            </a:r>
            <a:r>
              <a:rPr lang="fa-IR" sz="4000" dirty="0">
                <a:solidFill>
                  <a:srgbClr val="0070C0"/>
                </a:solidFill>
                <a:cs typeface="2  Titr" panose="00000700000000000000" pitchFamily="2" charset="-78"/>
              </a:rPr>
              <a:t>تیر برد </a:t>
            </a:r>
          </a:p>
        </p:txBody>
      </p:sp>
      <p:sp>
        <p:nvSpPr>
          <p:cNvPr id="3" name="Content Placeholder 2"/>
          <p:cNvSpPr>
            <a:spLocks noGrp="1"/>
          </p:cNvSpPr>
          <p:nvPr>
            <p:ph idx="1"/>
          </p:nvPr>
        </p:nvSpPr>
        <p:spPr/>
        <p:txBody>
          <a:bodyPr>
            <a:normAutofit fontScale="92500" lnSpcReduction="10000"/>
          </a:bodyPr>
          <a:lstStyle/>
          <a:p>
            <a:pPr>
              <a:lnSpc>
                <a:spcPct val="200000"/>
              </a:lnSpc>
            </a:pPr>
            <a:r>
              <a:rPr lang="fa-IR" dirty="0" smtClean="0">
                <a:cs typeface="2  Zar" panose="00000400000000000000" pitchFamily="2" charset="-78"/>
              </a:rPr>
              <a:t>لمپوست بنر، گونه‌ای </a:t>
            </a:r>
            <a:r>
              <a:rPr lang="fa-IR" dirty="0">
                <a:cs typeface="2  Zar" panose="00000400000000000000" pitchFamily="2" charset="-78"/>
              </a:rPr>
              <a:t>جدیدی از المان تبلیغاتی است که از میله‌های مستطیلی در ابعاد یک متر در سه متر تشکیل شده و پس از نصب در محل مورد نظر امکان نصب پارچه تبلیغاتی را فراهم می سازد. لمپوست بنر نسل پیشرفته و اصلاح شده سازه های عمودی است که بر روی تیر چراغ برق در سالهای اخیر توسط شهرداری ها برای نصب اعلانات عمومی مورد استفاده قرار می </a:t>
            </a:r>
            <a:r>
              <a:rPr lang="fa-IR" dirty="0" smtClean="0">
                <a:cs typeface="2  Zar" panose="00000400000000000000" pitchFamily="2" charset="-78"/>
              </a:rPr>
              <a:t>گرفت که </a:t>
            </a:r>
            <a:r>
              <a:rPr lang="fa-IR" dirty="0">
                <a:cs typeface="2  Zar" panose="00000400000000000000" pitchFamily="2" charset="-78"/>
              </a:rPr>
              <a:t>توسط دستگاه های رایج چاپ بنر این کار انجام می شود و پس از چاپ و لبه چسبانی بنر، شما بدون هیچ محدودیتی می توانید نسبت به نصب بنر اقدام نمایید.این سازه تکنولوژی جدیدی در بحث تبلیغات محسوب می شود و امکان اجرای تبلیغات در ابعاد مختلف را نیز فراهم می‌کند. با توجه به کم هزینه تر بودن لمپوست بنر در مقایسه با انواع دیگر المان‌های تبلیغاتی، طیف بیشتری از افراد قادر به استفاده از این فضای تبلیغاتی می باشند تا جایی که اشخاص با مشاغل خرد نیز به راحتی قادر به تبلیغات خدمات و کالاهای خود در مقیاس های محلی خواهند بود.</a:t>
            </a:r>
          </a:p>
        </p:txBody>
      </p:sp>
    </p:spTree>
    <p:extLst>
      <p:ext uri="{BB962C8B-B14F-4D97-AF65-F5344CB8AC3E}">
        <p14:creationId xmlns:p14="http://schemas.microsoft.com/office/powerpoint/2010/main" val="33656112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098" y="484632"/>
            <a:ext cx="4842588" cy="933621"/>
          </a:xfrm>
        </p:spPr>
        <p:txBody>
          <a:bodyPr>
            <a:normAutofit fontScale="90000"/>
          </a:bodyPr>
          <a:lstStyle/>
          <a:p>
            <a:r>
              <a:rPr lang="fa-IR" sz="4000" dirty="0">
                <a:solidFill>
                  <a:srgbClr val="00B050"/>
                </a:solidFill>
                <a:cs typeface="2  Titr" panose="00000700000000000000" pitchFamily="2" charset="-78"/>
              </a:rPr>
              <a:t> </a:t>
            </a:r>
            <a:r>
              <a:rPr lang="fa-IR" sz="4000" dirty="0" smtClean="0">
                <a:solidFill>
                  <a:srgbClr val="00B050"/>
                </a:solidFill>
                <a:cs typeface="2  Titr" panose="00000700000000000000" pitchFamily="2" charset="-78"/>
              </a:rPr>
              <a:t> انواع لمپوست </a:t>
            </a:r>
            <a:r>
              <a:rPr lang="fa-IR" sz="4000" dirty="0">
                <a:solidFill>
                  <a:srgbClr val="00B050"/>
                </a:solidFill>
                <a:cs typeface="2  Titr" panose="00000700000000000000" pitchFamily="2" charset="-78"/>
              </a:rPr>
              <a:t>بنر  و  تیر برد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099" y="1418253"/>
            <a:ext cx="2421294" cy="24212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076" y="1418253"/>
            <a:ext cx="2883157" cy="24346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3" y="374293"/>
            <a:ext cx="5857680" cy="33155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3" y="3824968"/>
            <a:ext cx="5857680" cy="2965262"/>
          </a:xfrm>
          <a:prstGeom prst="rect">
            <a:avLst/>
          </a:prstGeom>
        </p:spPr>
      </p:pic>
      <p:pic>
        <p:nvPicPr>
          <p:cNvPr id="10" name="Content Placeholder 9"/>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522097" y="3952064"/>
            <a:ext cx="4619774" cy="2598026"/>
          </a:xfrm>
        </p:spPr>
      </p:pic>
    </p:spTree>
    <p:extLst>
      <p:ext uri="{BB962C8B-B14F-4D97-AF65-F5344CB8AC3E}">
        <p14:creationId xmlns:p14="http://schemas.microsoft.com/office/powerpoint/2010/main" val="246707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4172" y="484632"/>
            <a:ext cx="7669764" cy="1278854"/>
          </a:xfrm>
        </p:spPr>
        <p:txBody>
          <a:bodyPr>
            <a:normAutofit/>
          </a:bodyPr>
          <a:lstStyle/>
          <a:p>
            <a:r>
              <a:rPr lang="fa-IR" sz="4000" dirty="0">
                <a:solidFill>
                  <a:srgbClr val="0070C0"/>
                </a:solidFill>
                <a:cs typeface="2  Titr" panose="00000700000000000000" pitchFamily="2" charset="-78"/>
              </a:rPr>
              <a:t> بیلبورد های جاده ای </a:t>
            </a:r>
            <a:r>
              <a:rPr lang="fa-IR" sz="4000" dirty="0" smtClean="0">
                <a:solidFill>
                  <a:srgbClr val="0070C0"/>
                </a:solidFill>
                <a:cs typeface="2  Titr" panose="00000700000000000000" pitchFamily="2" charset="-78"/>
              </a:rPr>
              <a:t>و پرتابلهای </a:t>
            </a:r>
            <a:r>
              <a:rPr lang="fa-IR" sz="4000" dirty="0">
                <a:solidFill>
                  <a:srgbClr val="0070C0"/>
                </a:solidFill>
                <a:cs typeface="2  Titr" panose="00000700000000000000" pitchFamily="2" charset="-78"/>
              </a:rPr>
              <a:t>خیابانی</a:t>
            </a:r>
          </a:p>
        </p:txBody>
      </p:sp>
      <p:sp>
        <p:nvSpPr>
          <p:cNvPr id="3" name="Content Placeholder 2"/>
          <p:cNvSpPr>
            <a:spLocks noGrp="1"/>
          </p:cNvSpPr>
          <p:nvPr>
            <p:ph idx="1"/>
          </p:nvPr>
        </p:nvSpPr>
        <p:spPr>
          <a:xfrm>
            <a:off x="634483" y="1763486"/>
            <a:ext cx="11019452" cy="4516015"/>
          </a:xfrm>
        </p:spPr>
        <p:txBody>
          <a:bodyPr>
            <a:normAutofit/>
          </a:bodyPr>
          <a:lstStyle/>
          <a:p>
            <a:pPr>
              <a:lnSpc>
                <a:spcPct val="150000"/>
              </a:lnSpc>
            </a:pPr>
            <a:r>
              <a:rPr lang="fa-IR" dirty="0">
                <a:solidFill>
                  <a:schemeClr val="accent1">
                    <a:lumMod val="75000"/>
                  </a:schemeClr>
                </a:solidFill>
                <a:cs typeface="2  Titr" panose="00000700000000000000" pitchFamily="2" charset="-78"/>
              </a:rPr>
              <a:t>بیلبورد یک رسانه و ابزار برای اطلاع‌رسانی است</a:t>
            </a:r>
            <a:r>
              <a:rPr lang="fa-IR" dirty="0" smtClean="0">
                <a:solidFill>
                  <a:schemeClr val="accent1">
                    <a:lumMod val="75000"/>
                  </a:schemeClr>
                </a:solidFill>
                <a:cs typeface="2  Titr" panose="00000700000000000000" pitchFamily="2" charset="-78"/>
              </a:rPr>
              <a:t>.</a:t>
            </a:r>
          </a:p>
          <a:p>
            <a:pPr>
              <a:lnSpc>
                <a:spcPct val="150000"/>
              </a:lnSpc>
            </a:pPr>
            <a:r>
              <a:rPr lang="fa-IR" sz="2400" dirty="0" smtClean="0">
                <a:cs typeface="2  Zar" panose="00000400000000000000" pitchFamily="2" charset="-78"/>
              </a:rPr>
              <a:t>بیلبورد </a:t>
            </a:r>
            <a:r>
              <a:rPr lang="fa-IR" sz="2400" dirty="0">
                <a:cs typeface="2  Zar" panose="00000400000000000000" pitchFamily="2" charset="-78"/>
              </a:rPr>
              <a:t>یک صفحه‌ایست که بر روی </a:t>
            </a:r>
            <a:r>
              <a:rPr lang="fa-IR" sz="2400" dirty="0" smtClean="0">
                <a:cs typeface="2  Zar" panose="00000400000000000000" pitchFamily="2" charset="-78"/>
              </a:rPr>
              <a:t>دیوار یا پایه  </a:t>
            </a:r>
            <a:r>
              <a:rPr lang="fa-IR" sz="2400" dirty="0">
                <a:cs typeface="2  Zar" panose="00000400000000000000" pitchFamily="2" charset="-78"/>
              </a:rPr>
              <a:t>نصب می‌شود، ماموریتی برای اطلاع‌رسانی دارد</a:t>
            </a:r>
            <a:r>
              <a:rPr lang="fa-IR" sz="2400" dirty="0" smtClean="0">
                <a:cs typeface="2  Zar" panose="00000400000000000000" pitchFamily="2" charset="-78"/>
              </a:rPr>
              <a:t>،</a:t>
            </a:r>
          </a:p>
          <a:p>
            <a:pPr>
              <a:lnSpc>
                <a:spcPct val="150000"/>
              </a:lnSpc>
            </a:pPr>
            <a:r>
              <a:rPr lang="fa-IR" sz="2400" dirty="0" smtClean="0">
                <a:cs typeface="2  Zar" panose="00000400000000000000" pitchFamily="2" charset="-78"/>
              </a:rPr>
              <a:t> </a:t>
            </a:r>
            <a:r>
              <a:rPr lang="fa-IR" sz="2400" dirty="0">
                <a:cs typeface="2  Zar" panose="00000400000000000000" pitchFamily="2" charset="-78"/>
              </a:rPr>
              <a:t>آگاهی می‌دهد و مطلبی را می‌رساند. </a:t>
            </a:r>
            <a:r>
              <a:rPr lang="fa-IR" sz="2400" dirty="0" smtClean="0">
                <a:cs typeface="2  Zar" panose="00000400000000000000" pitchFamily="2" charset="-78"/>
              </a:rPr>
              <a:t>و </a:t>
            </a:r>
            <a:r>
              <a:rPr lang="fa-IR" sz="2400" dirty="0">
                <a:cs typeface="2  Zar" panose="00000400000000000000" pitchFamily="2" charset="-78"/>
              </a:rPr>
              <a:t>می‌بینیم که در تبلیغات تجاری و فرهنگی جایگاه مشخصی پیدا می‌کند. بیلبورد خبر می‌دهد ، آگاه می‌کند ، کالا را می‌فروشد ، مردم را به شرکت در مسائل اجتماعی ترغیب می‌کند و مطالب دیگر</a:t>
            </a:r>
            <a:r>
              <a:rPr lang="fa-IR" sz="2400" dirty="0" smtClean="0">
                <a:cs typeface="2  Zar" panose="00000400000000000000" pitchFamily="2" charset="-78"/>
              </a:rPr>
              <a:t>…</a:t>
            </a:r>
            <a:endParaRPr lang="fa-IR" sz="2400" dirty="0">
              <a:cs typeface="2  Zar" panose="00000400000000000000" pitchFamily="2" charset="-78"/>
            </a:endParaRPr>
          </a:p>
          <a:p>
            <a:pPr>
              <a:lnSpc>
                <a:spcPct val="150000"/>
              </a:lnSpc>
            </a:pPr>
            <a:r>
              <a:rPr lang="fa-IR" sz="2400" dirty="0">
                <a:cs typeface="2  Zar" panose="00000400000000000000" pitchFamily="2" charset="-78"/>
              </a:rPr>
              <a:t> بیلبورد اغلب در اتوبانها </a:t>
            </a:r>
            <a:r>
              <a:rPr lang="fa-IR" sz="2400" dirty="0" smtClean="0">
                <a:cs typeface="2  Zar" panose="00000400000000000000" pitchFamily="2" charset="-78"/>
              </a:rPr>
              <a:t>– میادین </a:t>
            </a:r>
            <a:r>
              <a:rPr lang="fa-IR" sz="2400" dirty="0">
                <a:cs typeface="2  Zar" panose="00000400000000000000" pitchFamily="2" charset="-78"/>
              </a:rPr>
              <a:t>– فرودگاه ها – راه آهن و ایستگاه های موقتی عابرین پیاده و وسایل نقلیه – ترمینال ها – چراغهای راهنمایی – ایستگاه های اتوبوس </a:t>
            </a:r>
            <a:r>
              <a:rPr lang="fa-IR" sz="2400" dirty="0"/>
              <a:t>.</a:t>
            </a:r>
          </a:p>
        </p:txBody>
      </p:sp>
    </p:spTree>
    <p:extLst>
      <p:ext uri="{BB962C8B-B14F-4D97-AF65-F5344CB8AC3E}">
        <p14:creationId xmlns:p14="http://schemas.microsoft.com/office/powerpoint/2010/main" val="391891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057" y="344672"/>
            <a:ext cx="7526632" cy="1008267"/>
          </a:xfrm>
          <a:pattFill prst="pct5">
            <a:fgClr>
              <a:schemeClr val="accent1"/>
            </a:fgClr>
            <a:bgClr>
              <a:schemeClr val="bg1"/>
            </a:bgClr>
          </a:pattFill>
        </p:spPr>
        <p:txBody>
          <a:bodyPr>
            <a:normAutofit/>
          </a:bodyPr>
          <a:lstStyle/>
          <a:p>
            <a:r>
              <a:rPr lang="fa-IR" sz="4000" dirty="0">
                <a:solidFill>
                  <a:srgbClr val="00B050"/>
                </a:solidFill>
                <a:cs typeface="2  Titr" panose="00000700000000000000" pitchFamily="2" charset="-78"/>
              </a:rPr>
              <a:t> بیلبورد های جاده ای وپرتابلهای خیابانی</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 y="311268"/>
            <a:ext cx="4114801" cy="29129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8" y="3466765"/>
            <a:ext cx="4088095" cy="2299553"/>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76057" y="1455574"/>
            <a:ext cx="3265714" cy="1768595"/>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054" y="3466764"/>
            <a:ext cx="3447605" cy="229955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054" y="1455574"/>
            <a:ext cx="2657044" cy="176859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057" y="3466765"/>
            <a:ext cx="3292194" cy="2299553"/>
          </a:xfrm>
          <a:prstGeom prst="rect">
            <a:avLst/>
          </a:prstGeom>
        </p:spPr>
      </p:pic>
    </p:spTree>
    <p:extLst>
      <p:ext uri="{BB962C8B-B14F-4D97-AF65-F5344CB8AC3E}">
        <p14:creationId xmlns:p14="http://schemas.microsoft.com/office/powerpoint/2010/main" val="74896760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7110" y="120604"/>
            <a:ext cx="6320217" cy="793663"/>
          </a:xfrm>
          <a:pattFill prst="pct5">
            <a:fgClr>
              <a:schemeClr val="accent1"/>
            </a:fgClr>
            <a:bgClr>
              <a:schemeClr val="bg1"/>
            </a:bgClr>
          </a:pattFill>
        </p:spPr>
        <p:txBody>
          <a:bodyPr>
            <a:normAutofit/>
          </a:bodyPr>
          <a:lstStyle/>
          <a:p>
            <a:r>
              <a:rPr lang="fa-IR" sz="4000" dirty="0">
                <a:solidFill>
                  <a:srgbClr val="00B050"/>
                </a:solidFill>
                <a:cs typeface="2  Titr" panose="00000700000000000000" pitchFamily="2" charset="-78"/>
              </a:rPr>
              <a:t> بیلبورد های </a:t>
            </a:r>
            <a:r>
              <a:rPr lang="fa-IR" sz="4000" dirty="0" smtClean="0">
                <a:solidFill>
                  <a:srgbClr val="00B050"/>
                </a:solidFill>
                <a:cs typeface="2  Titr" panose="00000700000000000000" pitchFamily="2" charset="-78"/>
              </a:rPr>
              <a:t>سه وجهی  و  پریزما</a:t>
            </a:r>
            <a:endParaRPr lang="fa-IR" sz="4000" dirty="0">
              <a:solidFill>
                <a:srgbClr val="00B050"/>
              </a:solidFill>
              <a:cs typeface="2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051" y="465969"/>
            <a:ext cx="4160230" cy="27717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31" y="3371168"/>
            <a:ext cx="4139035" cy="31042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236" y="1078411"/>
            <a:ext cx="2701762" cy="26631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674" y="4226070"/>
            <a:ext cx="2999470" cy="22496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5541" y="4326233"/>
            <a:ext cx="3415458" cy="2049275"/>
          </a:xfrm>
          <a:prstGeom prst="rect">
            <a:avLst/>
          </a:prstGeom>
        </p:spPr>
      </p:pic>
      <p:pic>
        <p:nvPicPr>
          <p:cNvPr id="9" name="Picture 8"/>
          <p:cNvPicPr>
            <a:picLocks/>
          </p:cNvPicPr>
          <p:nvPr/>
        </p:nvPicPr>
        <p:blipFill rotWithShape="1">
          <a:blip r:embed="rId7">
            <a:extLst>
              <a:ext uri="{28A0092B-C50C-407E-A947-70E740481C1C}">
                <a14:useLocalDpi xmlns:a14="http://schemas.microsoft.com/office/drawing/2010/main" val="0"/>
              </a:ext>
            </a:extLst>
          </a:blip>
          <a:srcRect l="17417" t="-306" r="-2" b="306"/>
          <a:stretch/>
        </p:blipFill>
        <p:spPr>
          <a:xfrm>
            <a:off x="7410965" y="1078411"/>
            <a:ext cx="4541549" cy="3022421"/>
          </a:xfrm>
          <a:prstGeom prst="rect">
            <a:avLst/>
          </a:prstGeom>
        </p:spPr>
      </p:pic>
    </p:spTree>
    <p:extLst>
      <p:ext uri="{BB962C8B-B14F-4D97-AF65-F5344CB8AC3E}">
        <p14:creationId xmlns:p14="http://schemas.microsoft.com/office/powerpoint/2010/main" val="1529851483"/>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1026</TotalTime>
  <Words>2851</Words>
  <Application>Microsoft Office PowerPoint</Application>
  <PresentationFormat>Widescreen</PresentationFormat>
  <Paragraphs>124</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2  Titr</vt:lpstr>
      <vt:lpstr>2  Zar</vt:lpstr>
      <vt:lpstr>Rockwell</vt:lpstr>
      <vt:lpstr>Rockwell Condensed</vt:lpstr>
      <vt:lpstr>Times New Roman</vt:lpstr>
      <vt:lpstr>Wingdings</vt:lpstr>
      <vt:lpstr>Wood Type</vt:lpstr>
      <vt:lpstr>PowerPoint Presentation</vt:lpstr>
      <vt:lpstr>آشنایی با انواع تبلیغات</vt:lpstr>
      <vt:lpstr>انواع تبلیغات موثر</vt:lpstr>
      <vt:lpstr>ابزار وشیوه های تبلیغاتی</vt:lpstr>
      <vt:lpstr> لمپوست بنر  و  تیر برد </vt:lpstr>
      <vt:lpstr>  انواع لمپوست بنر  و  تیر برد </vt:lpstr>
      <vt:lpstr> بیلبورد های جاده ای و پرتابلهای خیابانی</vt:lpstr>
      <vt:lpstr> بیلبورد های جاده ای وپرتابلهای خیابانی</vt:lpstr>
      <vt:lpstr> بیلبورد های سه وجهی  و  پریزما</vt:lpstr>
      <vt:lpstr> استرابوردهای تبلیغاتی</vt:lpstr>
      <vt:lpstr>نمونه استرابوردهای تبلیغاتی</vt:lpstr>
      <vt:lpstr> تلویزیون های بزرگ شهری</vt:lpstr>
      <vt:lpstr> تلویزیون های بزرگ شهری</vt:lpstr>
      <vt:lpstr> تبلیغات بر روی بدنه تاکسی و اتوبوس های شهری</vt:lpstr>
      <vt:lpstr>  نمونه تبلیغات بر روی تاکسی و اتوبوس</vt:lpstr>
      <vt:lpstr> تبلیغات بر روی بدنه  پل های عابر پیاده</vt:lpstr>
      <vt:lpstr> تبلیغات بر روی بدنه  پل های عابر پیاده</vt:lpstr>
      <vt:lpstr> دیواری نویسی و نقاشی دیواری</vt:lpstr>
      <vt:lpstr>  نمونه هایی از دیواری نویسی و نقاشی دیواری</vt:lpstr>
      <vt:lpstr> دستگیره های تبلیغاتی در مترو واتوبوس </vt:lpstr>
      <vt:lpstr>  نمونه دستگیره های تبلیغاتی</vt:lpstr>
      <vt:lpstr>استند ها و پلاکارد های عمومی </vt:lpstr>
      <vt:lpstr>استند و پلاکارد های عمومی </vt:lpstr>
      <vt:lpstr>میز کانتر نمایشگاهی</vt:lpstr>
      <vt:lpstr>جا بروشور  نمایشگاهی</vt:lpstr>
      <vt:lpstr> استند پاپ آپ</vt:lpstr>
      <vt:lpstr>کاغذ ، چاپ و رنگ </vt:lpstr>
      <vt:lpstr>PowerPoint Presentation</vt:lpstr>
      <vt:lpstr>اندازه استاندارد انواع کاغذ در صنعت چاپ به شکل زیر می باشد.</vt:lpstr>
      <vt:lpstr>PowerPoint Presentation</vt:lpstr>
      <vt:lpstr>سایز انواع کاغذ</vt:lpstr>
      <vt:lpstr>PowerPoint Presentation</vt:lpstr>
      <vt:lpstr>رنگها </vt:lpstr>
      <vt:lpstr>PowerPoint Presentation</vt:lpstr>
      <vt:lpstr>PowerPoint Presentation</vt:lpstr>
      <vt:lpstr>PowerPoint Presentation</vt:lpstr>
      <vt:lpstr>PowerPoint Presentation</vt:lpstr>
      <vt:lpstr>دستگاه های چاپ </vt:lpstr>
      <vt:lpstr>چاپ دیجیتال </vt:lpstr>
      <vt:lpstr>چاپ افست  </vt:lpstr>
      <vt:lpstr>پرینت رومیزی  </vt:lpstr>
      <vt:lpstr>پرینتر 3بعدی </vt:lpstr>
      <vt:lpstr>چاپ سیلک  </vt:lpstr>
      <vt:lpstr>چاپ حرارتی </vt:lpstr>
      <vt:lpstr>دستگاه پلاتر دستگاه بنر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تاریخچه کاغذ وچاپ</dc:title>
  <dc:creator>iran</dc:creator>
  <cp:lastModifiedBy>iran</cp:lastModifiedBy>
  <cp:revision>90</cp:revision>
  <dcterms:created xsi:type="dcterms:W3CDTF">2017-05-20T03:06:18Z</dcterms:created>
  <dcterms:modified xsi:type="dcterms:W3CDTF">2017-05-21T13:41:21Z</dcterms:modified>
</cp:coreProperties>
</file>